
<file path=[Content_Types].xml><?xml version="1.0" encoding="utf-8"?>
<Types xmlns="http://schemas.openxmlformats.org/package/2006/content-types">
  <Default Extension="jpg" ContentType="image/jpeg"/>
  <Default Extension="fntdata" ContentType="application/x-fontdata"/>
  <Default Extension="xml" ContentType="application/xml"/>
  <Default Extension="png" ContentType="image/png"/>
  <Default Extension="rels" ContentType="application/vnd.openxmlformats-package.relationships+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6858000" cx="9144000"/>
  <p:notesSz cx="6858000" cy="9296400"/>
  <p:embeddedFontLst>
    <p:embeddedFont>
      <p:font typeface="Montserrat SemiBold"/>
      <p:regular r:id="rId44"/>
      <p:bold r:id="rId45"/>
      <p:italic r:id="rId46"/>
      <p:boldItalic r:id="rId47"/>
    </p:embeddedFont>
    <p:embeddedFont>
      <p:font typeface="Roboto"/>
      <p:regular r:id="rId48"/>
      <p:bold r:id="rId49"/>
      <p:italic r:id="rId50"/>
      <p:boldItalic r:id="rId51"/>
    </p:embeddedFont>
    <p:embeddedFont>
      <p:font typeface="Montserrat Medium"/>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7BFED60-FA27-4831-B1B2-544F77D2DD16}">
  <a:tblStyle styleId="{77BFED60-FA27-4831-B1B2-544F77D2DD16}" styleName="Table_0">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E9EFF7"/>
          </a:solidFill>
        </a:fill>
      </a:tcStyle>
    </a:lastRow>
    <a:seCell>
      <a:tcTxStyle/>
    </a:seCell>
    <a:swCell>
      <a:tcTxStyle/>
    </a:swCell>
    <a:firstRow>
      <a:tcTxStyle b="on" i="off"/>
      <a:tcStyle>
        <a:fill>
          <a:solidFill>
            <a:srgbClr val="E9EFF7"/>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Type="http://schemas.openxmlformats.org/officeDocument/2006/relationships/slide" Target="slides/slide33.xml" Id="rId40"></Relationship><Relationship Type="http://schemas.openxmlformats.org/officeDocument/2006/relationships/slide" Target="slides/slide35.xml" Id="rId42"></Relationship><Relationship Type="http://schemas.openxmlformats.org/officeDocument/2006/relationships/slide" Target="slides/slide34.xml" Id="rId41"></Relationship><Relationship Type="http://schemas.openxmlformats.org/officeDocument/2006/relationships/font" Target="fonts/MontserratSemiBold-regular.fntdata" Id="rId44"></Relationship><Relationship Type="http://schemas.openxmlformats.org/officeDocument/2006/relationships/slide" Target="slides/slide36.xml" Id="rId43"></Relationship><Relationship Type="http://schemas.openxmlformats.org/officeDocument/2006/relationships/font" Target="fonts/MontserratSemiBold-italic.fntdata" Id="rId46"></Relationship><Relationship Type="http://schemas.openxmlformats.org/officeDocument/2006/relationships/font" Target="fonts/MontserratSemiBold-bold.fntdata" Id="rId45"></Relationship><Relationship Type="http://schemas.openxmlformats.org/officeDocument/2006/relationships/theme" Target="theme/theme1.xml" Id="rId1"></Relationship><Relationship Type="http://schemas.openxmlformats.org/officeDocument/2006/relationships/viewProps" Target="viewProps.xml" Id="rId2"></Relationship><Relationship Type="http://schemas.openxmlformats.org/officeDocument/2006/relationships/presProps" Target="presProps.xml" Id="rId3"></Relationship><Relationship Type="http://schemas.openxmlformats.org/officeDocument/2006/relationships/tableStyles" Target="tableStyles.xml" Id="rId4"></Relationship><Relationship Type="http://schemas.openxmlformats.org/officeDocument/2006/relationships/slide" Target="slides/slide2.xml" Id="rId9"></Relationship><Relationship Type="http://schemas.openxmlformats.org/officeDocument/2006/relationships/font" Target="fonts/Roboto-regular.fntdata" Id="rId48"></Relationship><Relationship Type="http://schemas.openxmlformats.org/officeDocument/2006/relationships/font" Target="fonts/MontserratSemiBold-boldItalic.fntdata" Id="rId47"></Relationship><Relationship Type="http://schemas.openxmlformats.org/officeDocument/2006/relationships/font" Target="fonts/Roboto-bold.fntdata" Id="rId49"></Relationship><Relationship Type="http://schemas.openxmlformats.org/officeDocument/2006/relationships/slideMaster" Target="slideMasters/slideMaster1.xml" Id="rId5"></Relationship><Relationship Type="http://schemas.openxmlformats.org/officeDocument/2006/relationships/slideMaster" Target="slideMasters/slideMaster2.xml" Id="rId6"></Relationship><Relationship Type="http://schemas.openxmlformats.org/officeDocument/2006/relationships/notesMaster" Target="notesMasters/notesMaster1.xml" Id="rId7"></Relationship><Relationship Type="http://schemas.openxmlformats.org/officeDocument/2006/relationships/slide" Target="slides/slide1.xml" Id="rId8"></Relationship><Relationship Type="http://schemas.openxmlformats.org/officeDocument/2006/relationships/slide" Target="slides/slide24.xml" Id="rId31"></Relationship><Relationship Type="http://schemas.openxmlformats.org/officeDocument/2006/relationships/slide" Target="slides/slide23.xml" Id="rId30"></Relationship><Relationship Type="http://schemas.openxmlformats.org/officeDocument/2006/relationships/slide" Target="slides/slide26.xml" Id="rId33"></Relationship><Relationship Type="http://schemas.openxmlformats.org/officeDocument/2006/relationships/slide" Target="slides/slide25.xml" Id="rId32"></Relationship><Relationship Type="http://schemas.openxmlformats.org/officeDocument/2006/relationships/slide" Target="slides/slide28.xml" Id="rId35"></Relationship><Relationship Type="http://schemas.openxmlformats.org/officeDocument/2006/relationships/slide" Target="slides/slide27.xml" Id="rId34"></Relationship><Relationship Type="http://schemas.openxmlformats.org/officeDocument/2006/relationships/slide" Target="slides/slide30.xml" Id="rId37"></Relationship><Relationship Type="http://schemas.openxmlformats.org/officeDocument/2006/relationships/slide" Target="slides/slide29.xml" Id="rId36"></Relationship><Relationship Type="http://schemas.openxmlformats.org/officeDocument/2006/relationships/slide" Target="slides/slide32.xml" Id="rId39"></Relationship><Relationship Type="http://schemas.openxmlformats.org/officeDocument/2006/relationships/slide" Target="slides/slide31.xml" Id="rId38"></Relationship><Relationship Type="http://schemas.openxmlformats.org/officeDocument/2006/relationships/slide" Target="slides/slide13.xml" Id="rId20"></Relationship><Relationship Type="http://schemas.openxmlformats.org/officeDocument/2006/relationships/slide" Target="slides/slide15.xml" Id="rId22"></Relationship><Relationship Type="http://schemas.openxmlformats.org/officeDocument/2006/relationships/slide" Target="slides/slide14.xml" Id="rId21"></Relationship><Relationship Type="http://schemas.openxmlformats.org/officeDocument/2006/relationships/slide" Target="slides/slide17.xml" Id="rId24"></Relationship><Relationship Type="http://schemas.openxmlformats.org/officeDocument/2006/relationships/slide" Target="slides/slide16.xml" Id="rId23"></Relationship><Relationship Type="http://schemas.openxmlformats.org/officeDocument/2006/relationships/slide" Target="slides/slide19.xml" Id="rId26"></Relationship><Relationship Type="http://schemas.openxmlformats.org/officeDocument/2006/relationships/slide" Target="slides/slide18.xml" Id="rId25"></Relationship><Relationship Type="http://schemas.openxmlformats.org/officeDocument/2006/relationships/slide" Target="slides/slide21.xml" Id="rId28"></Relationship><Relationship Type="http://schemas.openxmlformats.org/officeDocument/2006/relationships/slide" Target="slides/slide20.xml" Id="rId27"></Relationship><Relationship Type="http://schemas.openxmlformats.org/officeDocument/2006/relationships/slide" Target="slides/slide22.xml" Id="rId29"></Relationship><Relationship Type="http://schemas.openxmlformats.org/officeDocument/2006/relationships/font" Target="fonts/Roboto-boldItalic.fntdata" Id="rId51"></Relationship><Relationship Type="http://schemas.openxmlformats.org/officeDocument/2006/relationships/font" Target="fonts/Roboto-italic.fntdata" Id="rId50"></Relationship><Relationship Type="http://schemas.openxmlformats.org/officeDocument/2006/relationships/font" Target="fonts/MontserratMedium-bold.fntdata" Id="rId53"></Relationship><Relationship Type="http://schemas.openxmlformats.org/officeDocument/2006/relationships/font" Target="fonts/MontserratMedium-regular.fntdata" Id="rId52"></Relationship><Relationship Type="http://schemas.openxmlformats.org/officeDocument/2006/relationships/slide" Target="slides/slide4.xml" Id="rId11"></Relationship><Relationship Type="http://schemas.openxmlformats.org/officeDocument/2006/relationships/font" Target="fonts/MontserratMedium-boldItalic.fntdata" Id="rId55"></Relationship><Relationship Type="http://schemas.openxmlformats.org/officeDocument/2006/relationships/slide" Target="slides/slide3.xml" Id="rId10"></Relationship><Relationship Type="http://schemas.openxmlformats.org/officeDocument/2006/relationships/font" Target="fonts/MontserratMedium-italic.fntdata" Id="rId54"></Relationship><Relationship Type="http://schemas.openxmlformats.org/officeDocument/2006/relationships/slide" Target="slides/slide6.xml" Id="rId13"></Relationship><Relationship Type="http://schemas.openxmlformats.org/officeDocument/2006/relationships/slide" Target="slides/slide5.xml" Id="rId12"></Relationship><Relationship Type="http://schemas.openxmlformats.org/officeDocument/2006/relationships/slide" Target="slides/slide8.xml" Id="rId15"></Relationship><Relationship Type="http://schemas.openxmlformats.org/officeDocument/2006/relationships/slide" Target="slides/slide7.xml" Id="rId14"></Relationship><Relationship Type="http://schemas.openxmlformats.org/officeDocument/2006/relationships/slide" Target="slides/slide10.xml" Id="rId17"></Relationship><Relationship Type="http://schemas.openxmlformats.org/officeDocument/2006/relationships/slide" Target="slides/slide9.xml" Id="rId16"></Relationship><Relationship Type="http://schemas.openxmlformats.org/officeDocument/2006/relationships/slide" Target="slides/slide12.xml" Id="rId19"></Relationship><Relationship Type="http://schemas.openxmlformats.org/officeDocument/2006/relationships/slide" Target="slides/slide11.xml" Id="rId18"></Relationship><Relationship Target="commentAuthors.xml" Type="http://schemas.openxmlformats.org/officeDocument/2006/relationships/commentAuthors" Id="rId56"></Relationship></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482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482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71800" cy="46482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4tm.org/index.php/pathways/paths-and-projects.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Red text</a:t>
            </a:r>
            <a:endParaRPr sz="1000">
              <a:solidFill>
                <a:srgbClr val="FF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Slides with information, ideas and suggestions. These are all hidden and can be removed before completion of the material</a:t>
            </a:r>
            <a:endParaRPr sz="1000">
              <a:solidFill>
                <a:srgbClr val="FF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“Instructor’s Tips” for module designers also appear in speakers notes. These can be removed or replaced by notes to instructors on the particular slide if needed</a:t>
            </a:r>
            <a:endParaRPr sz="1000">
              <a:solidFill>
                <a:srgbClr val="FF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The purpose of the template is to follow instructional design principles and promote consistency across the D96 curriculum</a:t>
            </a:r>
            <a:endParaRPr sz="1000">
              <a:solidFill>
                <a:srgbClr val="FF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Black text</a:t>
            </a:r>
            <a:endParaRPr sz="1000">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US" sz="1000">
                <a:solidFill>
                  <a:srgbClr val="333333"/>
                </a:solidFill>
                <a:highlight>
                  <a:srgbClr val="FFFFFF"/>
                </a:highlight>
                <a:latin typeface="Roboto"/>
                <a:ea typeface="Roboto"/>
                <a:cs typeface="Roboto"/>
                <a:sym typeface="Roboto"/>
              </a:rPr>
              <a:t>This provides examples and descriptions that module designers will modify as they create their material</a:t>
            </a:r>
            <a:endParaRPr sz="1000">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000">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US" sz="1000">
                <a:solidFill>
                  <a:srgbClr val="333333"/>
                </a:solidFill>
                <a:highlight>
                  <a:srgbClr val="FFFFFF"/>
                </a:highlight>
                <a:latin typeface="Roboto"/>
                <a:ea typeface="Roboto"/>
                <a:cs typeface="Roboto"/>
                <a:sym typeface="Roboto"/>
              </a:rPr>
              <a:t>Materials Needed:</a:t>
            </a:r>
            <a:endParaRPr sz="1000">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000">
              <a:solidFill>
                <a:srgbClr val="333333"/>
              </a:solidFill>
              <a:highlight>
                <a:srgbClr val="FFFFFF"/>
              </a:highlight>
              <a:latin typeface="Roboto"/>
              <a:ea typeface="Roboto"/>
              <a:cs typeface="Roboto"/>
              <a:sym typeface="Roboto"/>
            </a:endParaRPr>
          </a:p>
          <a:p>
            <a:pPr indent="-360362" lvl="0" marL="360362" rtl="0" algn="l">
              <a:lnSpc>
                <a:spcPct val="90000"/>
              </a:lnSpc>
              <a:spcBef>
                <a:spcPts val="0"/>
              </a:spcBef>
              <a:spcAft>
                <a:spcPts val="0"/>
              </a:spcAft>
              <a:buClr>
                <a:srgbClr val="930705"/>
              </a:buClr>
              <a:buSzPts val="2000"/>
              <a:buChar char="•"/>
            </a:pPr>
            <a:r>
              <a:rPr b="1" i="1" lang="en-US" sz="2000">
                <a:solidFill>
                  <a:srgbClr val="930705"/>
                </a:solidFill>
                <a:latin typeface="Arial"/>
                <a:ea typeface="Arial"/>
                <a:cs typeface="Arial"/>
                <a:sym typeface="Arial"/>
              </a:rPr>
              <a:t>Checklist of facilities required for the course</a:t>
            </a:r>
            <a:endParaRPr b="1" sz="24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Location and time</a:t>
            </a:r>
            <a:endParaRPr sz="20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Identification of Screen/projector or other needs</a:t>
            </a:r>
            <a:endParaRPr sz="2000"/>
          </a:p>
          <a:p>
            <a:pPr indent="-360362" lvl="0" marL="360362" rtl="0" algn="l">
              <a:lnSpc>
                <a:spcPct val="90000"/>
              </a:lnSpc>
              <a:spcBef>
                <a:spcPts val="1000"/>
              </a:spcBef>
              <a:spcAft>
                <a:spcPts val="0"/>
              </a:spcAft>
              <a:buClr>
                <a:srgbClr val="930705"/>
              </a:buClr>
              <a:buSzPts val="2000"/>
              <a:buChar char="•"/>
            </a:pPr>
            <a:r>
              <a:rPr b="1" i="1" lang="en-US" sz="2000">
                <a:solidFill>
                  <a:srgbClr val="930705"/>
                </a:solidFill>
                <a:latin typeface="Arial"/>
                <a:ea typeface="Arial"/>
                <a:cs typeface="Arial"/>
                <a:sym typeface="Arial"/>
              </a:rPr>
              <a:t>Checklist of administrative logistics prior to the course</a:t>
            </a:r>
            <a:endParaRPr b="1" sz="24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Participants attending and their email contacts</a:t>
            </a:r>
            <a:endParaRPr sz="20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Prework to be delivered prior to the course (and how far in advance)</a:t>
            </a:r>
            <a:endParaRPr sz="2000"/>
          </a:p>
          <a:p>
            <a:pPr indent="-360362" lvl="0" marL="360362" rtl="0" algn="l">
              <a:lnSpc>
                <a:spcPct val="90000"/>
              </a:lnSpc>
              <a:spcBef>
                <a:spcPts val="1000"/>
              </a:spcBef>
              <a:spcAft>
                <a:spcPts val="0"/>
              </a:spcAft>
              <a:buClr>
                <a:srgbClr val="930705"/>
              </a:buClr>
              <a:buSzPts val="2000"/>
              <a:buChar char="•"/>
            </a:pPr>
            <a:r>
              <a:rPr b="1" i="1" lang="en-US" sz="2000">
                <a:solidFill>
                  <a:srgbClr val="930705"/>
                </a:solidFill>
                <a:latin typeface="Arial"/>
                <a:ea typeface="Arial"/>
                <a:cs typeface="Arial"/>
                <a:sym typeface="Arial"/>
              </a:rPr>
              <a:t>Checklist of any materials needed in advance of the course</a:t>
            </a:r>
            <a:endParaRPr b="1" sz="24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Printed Student Worksheet</a:t>
            </a:r>
            <a:endParaRPr sz="20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Printed Evaluations (possibly envelopes for anonymity)</a:t>
            </a:r>
            <a:endParaRPr sz="2000"/>
          </a:p>
          <a:p>
            <a:pPr indent="-276225" lvl="1" marL="685800" rtl="0" algn="l">
              <a:lnSpc>
                <a:spcPct val="90000"/>
              </a:lnSpc>
              <a:spcBef>
                <a:spcPts val="500"/>
              </a:spcBef>
              <a:spcAft>
                <a:spcPts val="0"/>
              </a:spcAft>
              <a:buClr>
                <a:srgbClr val="930705"/>
              </a:buClr>
              <a:buSzPts val="1800"/>
              <a:buChar char="•"/>
            </a:pPr>
            <a:r>
              <a:rPr i="1" lang="en-US" sz="1800">
                <a:solidFill>
                  <a:srgbClr val="930705"/>
                </a:solidFill>
                <a:latin typeface="Arial"/>
                <a:ea typeface="Arial"/>
                <a:cs typeface="Arial"/>
                <a:sym typeface="Arial"/>
              </a:rPr>
              <a:t>Materials required for any activities</a:t>
            </a:r>
            <a:endParaRPr sz="1000">
              <a:solidFill>
                <a:srgbClr val="333333"/>
              </a:solidFill>
              <a:highlight>
                <a:srgbClr val="FFFFFF"/>
              </a:highlight>
              <a:latin typeface="Roboto"/>
              <a:ea typeface="Roboto"/>
              <a:cs typeface="Roboto"/>
              <a:sym typeface="Roboto"/>
            </a:endParaRPr>
          </a:p>
        </p:txBody>
      </p:sp>
      <p:sp>
        <p:nvSpPr>
          <p:cNvPr id="109" name="Google Shape;109;p1: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5408a4e06_0_31: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the time to talk about the print option - or taking the online option and printing the projects.</a:t>
            </a:r>
            <a:endParaRPr/>
          </a:p>
        </p:txBody>
      </p:sp>
      <p:sp>
        <p:nvSpPr>
          <p:cNvPr id="169" name="Google Shape;169;g45408a4e06_0_31: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5408a4e06_0_38: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Takes about 5 to 10 minutes.  Answer the questions honestly.</a:t>
            </a:r>
            <a:endParaRPr/>
          </a:p>
        </p:txBody>
      </p:sp>
      <p:sp>
        <p:nvSpPr>
          <p:cNvPr id="176" name="Google Shape;176;g45408a4e06_0_38: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5408a4e06_0_24: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45408a4e06_0_24: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60375" lvl="1" marL="982662" marR="0" rtl="0" algn="l">
              <a:lnSpc>
                <a:spcPct val="100000"/>
              </a:lnSpc>
              <a:spcBef>
                <a:spcPts val="0"/>
              </a:spcBef>
              <a:spcAft>
                <a:spcPts val="0"/>
              </a:spcAft>
              <a:buClr>
                <a:srgbClr val="000000"/>
              </a:buClr>
              <a:buSzPts val="1400"/>
              <a:buFont typeface="Arial"/>
              <a:buNone/>
            </a:pPr>
            <a:r>
              <a:rPr lang="en-US">
                <a:solidFill>
                  <a:srgbClr val="000000"/>
                </a:solidFill>
                <a:latin typeface="Arial"/>
                <a:ea typeface="Arial"/>
                <a:cs typeface="Arial"/>
                <a:sym typeface="Arial"/>
              </a:rPr>
              <a:t>If a description of the path seems interesting - pick it.  If none of the descriptions appeal then, make a note of the three recommendations and take a look at the “Long Way”</a:t>
            </a:r>
            <a:endParaRPr>
              <a:solidFill>
                <a:srgbClr val="000000"/>
              </a:solidFill>
              <a:latin typeface="Arial"/>
              <a:ea typeface="Arial"/>
              <a:cs typeface="Arial"/>
              <a:sym typeface="Arial"/>
            </a:endParaRPr>
          </a:p>
          <a:p>
            <a:pPr indent="-460375" lvl="1" marL="982662" marR="0" rtl="0" algn="l">
              <a:lnSpc>
                <a:spcPct val="100000"/>
              </a:lnSpc>
              <a:spcBef>
                <a:spcPts val="0"/>
              </a:spcBef>
              <a:spcAft>
                <a:spcPts val="0"/>
              </a:spcAft>
              <a:buClr>
                <a:srgbClr val="000000"/>
              </a:buClr>
              <a:buSzPts val="1400"/>
              <a:buFont typeface="Arial"/>
              <a:buNone/>
            </a:pPr>
            <a:r>
              <a:t/>
            </a:r>
            <a:endParaRPr>
              <a:solidFill>
                <a:srgbClr val="000000"/>
              </a:solidFill>
              <a:latin typeface="Arial"/>
              <a:ea typeface="Arial"/>
              <a:cs typeface="Arial"/>
              <a:sym typeface="Arial"/>
            </a:endParaRPr>
          </a:p>
        </p:txBody>
      </p:sp>
      <p:sp>
        <p:nvSpPr>
          <p:cNvPr id="183" name="Google Shape;183;g45408a4e06_0_24: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5408a4e06_0_18: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45408a4e06_0_18: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After a path is selected - an email will be sent to you that will allow you to access base camp. You may also be taken directly to the Base Camp landing page</a:t>
            </a:r>
            <a:endParaRPr/>
          </a:p>
          <a:p>
            <a:pPr indent="-460375" lvl="1" marL="982662" marR="0" rtl="0" algn="l">
              <a:lnSpc>
                <a:spcPct val="100000"/>
              </a:lnSpc>
              <a:spcBef>
                <a:spcPts val="0"/>
              </a:spcBef>
              <a:spcAft>
                <a:spcPts val="0"/>
              </a:spcAft>
              <a:buClr>
                <a:srgbClr val="000000"/>
              </a:buClr>
              <a:buSzPts val="1400"/>
              <a:buFont typeface="Arial"/>
              <a:buNone/>
            </a:pPr>
            <a:r>
              <a:t/>
            </a:r>
            <a:endParaRPr>
              <a:solidFill>
                <a:srgbClr val="000000"/>
              </a:solidFill>
              <a:latin typeface="Arial"/>
              <a:ea typeface="Arial"/>
              <a:cs typeface="Arial"/>
              <a:sym typeface="Arial"/>
            </a:endParaRPr>
          </a:p>
          <a:p>
            <a:pPr indent="-460375" lvl="1" marL="982662" marR="0" rtl="0" algn="l">
              <a:lnSpc>
                <a:spcPct val="100000"/>
              </a:lnSpc>
              <a:spcBef>
                <a:spcPts val="0"/>
              </a:spcBef>
              <a:spcAft>
                <a:spcPts val="0"/>
              </a:spcAft>
              <a:buClr>
                <a:srgbClr val="000000"/>
              </a:buClr>
              <a:buSzPts val="1400"/>
              <a:buFont typeface="Arial"/>
              <a:buNone/>
            </a:pPr>
            <a:r>
              <a:t/>
            </a:r>
            <a:endParaRPr>
              <a:solidFill>
                <a:srgbClr val="000000"/>
              </a:solidFill>
              <a:latin typeface="Arial"/>
              <a:ea typeface="Arial"/>
              <a:cs typeface="Arial"/>
              <a:sym typeface="Arial"/>
            </a:endParaRPr>
          </a:p>
        </p:txBody>
      </p:sp>
      <p:sp>
        <p:nvSpPr>
          <p:cNvPr id="191" name="Google Shape;191;g45408a4e06_0_18: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5408a4e06_0_45: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45408a4e06_0_45: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The end.  If you find the path not to your likely - you have 30 days to contact TI and request an exchange.</a:t>
            </a:r>
            <a:endParaRPr/>
          </a:p>
          <a:p>
            <a:pPr indent="0" lvl="0" marL="0" rtl="0" algn="l">
              <a:spcBef>
                <a:spcPts val="0"/>
              </a:spcBef>
              <a:spcAft>
                <a:spcPts val="0"/>
              </a:spcAft>
              <a:buClr>
                <a:schemeClr val="dk1"/>
              </a:buClr>
              <a:buFont typeface="Arial"/>
              <a:buNone/>
            </a:pPr>
            <a:r>
              <a:rPr lang="en-US"/>
              <a:t>Using Base Camp to be continued in the “Complete Level 1” module.</a:t>
            </a:r>
            <a:endParaRPr/>
          </a:p>
          <a:p>
            <a:pPr indent="-460375" lvl="1" marL="982662" marR="0" rtl="0" algn="l">
              <a:lnSpc>
                <a:spcPct val="100000"/>
              </a:lnSpc>
              <a:spcBef>
                <a:spcPts val="0"/>
              </a:spcBef>
              <a:spcAft>
                <a:spcPts val="0"/>
              </a:spcAft>
              <a:buClr>
                <a:srgbClr val="000000"/>
              </a:buClr>
              <a:buSzPts val="1400"/>
              <a:buFont typeface="Arial"/>
              <a:buNone/>
            </a:pPr>
            <a:r>
              <a:t/>
            </a:r>
            <a:endParaRPr>
              <a:solidFill>
                <a:srgbClr val="000000"/>
              </a:solidFill>
              <a:latin typeface="Arial"/>
              <a:ea typeface="Arial"/>
              <a:cs typeface="Arial"/>
              <a:sym typeface="Arial"/>
            </a:endParaRPr>
          </a:p>
          <a:p>
            <a:pPr indent="-460375" lvl="1" marL="982662" marR="0" rtl="0" algn="l">
              <a:lnSpc>
                <a:spcPct val="100000"/>
              </a:lnSpc>
              <a:spcBef>
                <a:spcPts val="0"/>
              </a:spcBef>
              <a:spcAft>
                <a:spcPts val="0"/>
              </a:spcAft>
              <a:buClr>
                <a:srgbClr val="000000"/>
              </a:buClr>
              <a:buSzPts val="1400"/>
              <a:buFont typeface="Arial"/>
              <a:buNone/>
            </a:pPr>
            <a:r>
              <a:t/>
            </a:r>
            <a:endParaRPr>
              <a:solidFill>
                <a:srgbClr val="000000"/>
              </a:solidFill>
              <a:latin typeface="Arial"/>
              <a:ea typeface="Arial"/>
              <a:cs typeface="Arial"/>
              <a:sym typeface="Arial"/>
            </a:endParaRPr>
          </a:p>
        </p:txBody>
      </p:sp>
      <p:sp>
        <p:nvSpPr>
          <p:cNvPr id="198" name="Google Shape;198;g45408a4e06_0_45: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5408a4e06_0_12: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45408a4e06_0_12: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57200" lvl="0" marL="508000"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Instructor’s Tips</a:t>
            </a:r>
            <a:endParaRPr/>
          </a:p>
          <a:p>
            <a:pPr indent="-460375" lvl="1" marL="982662" marR="0" rtl="0" algn="l">
              <a:lnSpc>
                <a:spcPct val="100000"/>
              </a:lnSpc>
              <a:spcBef>
                <a:spcPts val="0"/>
              </a:spcBef>
              <a:spcAft>
                <a:spcPts val="0"/>
              </a:spcAft>
              <a:buClr>
                <a:srgbClr val="000000"/>
              </a:buClr>
              <a:buSzPts val="1400"/>
              <a:buFont typeface="Arial"/>
              <a:buNone/>
            </a:pPr>
            <a:r>
              <a:rPr i="1" lang="en-US">
                <a:solidFill>
                  <a:srgbClr val="930705"/>
                </a:solidFill>
                <a:latin typeface="Arial"/>
                <a:ea typeface="Arial"/>
                <a:cs typeface="Arial"/>
                <a:sym typeface="Arial"/>
              </a:rPr>
              <a:t>This is a set of questions this module will answer - review with participants and have them add any questions they have on a topic. </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The goal is to engage participants, have them personalize material to their situation, and for the instructor to learn about the participants</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You could include an activity to lead into the course here</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The survey should impact the module’s focus for each audience</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This discussion will lead into the objectives, which come next</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7030A0"/>
                </a:solidFill>
                <a:latin typeface="Arial"/>
                <a:ea typeface="Arial"/>
                <a:cs typeface="Arial"/>
                <a:sym typeface="Arial"/>
              </a:rPr>
              <a:t>We need some sample pre-work/survey templates </a:t>
            </a:r>
            <a:endParaRPr b="0" i="0" u="none" cap="none" strike="noStrike">
              <a:solidFill>
                <a:schemeClr val="dk1"/>
              </a:solidFill>
              <a:latin typeface="Calibri"/>
              <a:ea typeface="Calibri"/>
              <a:cs typeface="Calibri"/>
              <a:sym typeface="Calibri"/>
            </a:endParaRPr>
          </a:p>
        </p:txBody>
      </p:sp>
      <p:sp>
        <p:nvSpPr>
          <p:cNvPr id="206" name="Google Shape;206;g45408a4e06_0_12: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5408a4e06_0_58: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45408a4e06_0_58: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57200" lvl="0" marL="508000"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Instructor’s Tips</a:t>
            </a:r>
            <a:endParaRPr/>
          </a:p>
          <a:p>
            <a:pPr indent="-460375" lvl="1" marL="982662" marR="0" rtl="0" algn="l">
              <a:lnSpc>
                <a:spcPct val="100000"/>
              </a:lnSpc>
              <a:spcBef>
                <a:spcPts val="0"/>
              </a:spcBef>
              <a:spcAft>
                <a:spcPts val="0"/>
              </a:spcAft>
              <a:buClr>
                <a:srgbClr val="000000"/>
              </a:buClr>
              <a:buSzPts val="1400"/>
              <a:buFont typeface="Arial"/>
              <a:buNone/>
            </a:pPr>
            <a:r>
              <a:rPr i="1" lang="en-US">
                <a:solidFill>
                  <a:srgbClr val="930705"/>
                </a:solidFill>
                <a:latin typeface="Arial"/>
                <a:ea typeface="Arial"/>
                <a:cs typeface="Arial"/>
                <a:sym typeface="Arial"/>
              </a:rPr>
              <a:t>This is a set of questions this module will answer - review with participants and have them add any questions they have on a topic. </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The goal is to engage participants, have them personalize material to their situation, and for the instructor to learn about the participants</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You could include an activity to lead into the course here</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The survey should impact the module’s focus for each audience</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This discussion will lead into the objectives, which come next</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7030A0"/>
                </a:solidFill>
                <a:latin typeface="Arial"/>
                <a:ea typeface="Arial"/>
                <a:cs typeface="Arial"/>
                <a:sym typeface="Arial"/>
              </a:rPr>
              <a:t>We need some sample pre-work/survey templates </a:t>
            </a:r>
            <a:endParaRPr b="0" i="0" u="none" cap="none" strike="noStrike">
              <a:solidFill>
                <a:schemeClr val="dk1"/>
              </a:solidFill>
              <a:latin typeface="Calibri"/>
              <a:ea typeface="Calibri"/>
              <a:cs typeface="Calibri"/>
              <a:sym typeface="Calibri"/>
            </a:endParaRPr>
          </a:p>
        </p:txBody>
      </p:sp>
      <p:sp>
        <p:nvSpPr>
          <p:cNvPr id="213" name="Google Shape;213;g45408a4e06_0_58: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5408a4e06_0_118:notes"/>
          <p:cNvSpPr txBox="1"/>
          <p:nvPr>
            <p:ph idx="1" type="body"/>
          </p:nvPr>
        </p:nvSpPr>
        <p:spPr>
          <a:xfrm>
            <a:off x="685800" y="4415790"/>
            <a:ext cx="5486400" cy="418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Currently 10 different paths available to focus your education.  More information available on district 96 website.</a:t>
            </a:r>
            <a:endParaRPr/>
          </a:p>
        </p:txBody>
      </p:sp>
      <p:sp>
        <p:nvSpPr>
          <p:cNvPr id="219" name="Google Shape;219;g45408a4e06_0_118:notes"/>
          <p:cNvSpPr/>
          <p:nvPr>
            <p:ph idx="2" type="sldImg"/>
          </p:nvPr>
        </p:nvSpPr>
        <p:spPr>
          <a:xfrm>
            <a:off x="1169401" y="696671"/>
            <a:ext cx="4519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5408a4e06_0_206:notes"/>
          <p:cNvSpPr txBox="1"/>
          <p:nvPr>
            <p:ph idx="1" type="body"/>
          </p:nvPr>
        </p:nvSpPr>
        <p:spPr>
          <a:xfrm>
            <a:off x="685800" y="4415790"/>
            <a:ext cx="5486400" cy="418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path consists of 5 levels, that progressively build on skills learnt in an earlier level. Each level must be completed before accessing the next level.</a:t>
            </a:r>
            <a:endParaRPr/>
          </a:p>
        </p:txBody>
      </p:sp>
      <p:sp>
        <p:nvSpPr>
          <p:cNvPr id="254" name="Google Shape;254;g45408a4e06_0_206:notes"/>
          <p:cNvSpPr/>
          <p:nvPr>
            <p:ph idx="2" type="sldImg"/>
          </p:nvPr>
        </p:nvSpPr>
        <p:spPr>
          <a:xfrm>
            <a:off x="1169401" y="696671"/>
            <a:ext cx="4519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5408a4e06_0_240: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level is the same for every path - so it doesn’t factor into deciding which path</a:t>
            </a:r>
            <a:endParaRPr/>
          </a:p>
        </p:txBody>
      </p:sp>
      <p:sp>
        <p:nvSpPr>
          <p:cNvPr id="270" name="Google Shape;270;g45408a4e06_0_240: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15791"/>
            <a:ext cx="548640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one of _____________  modules designed to help Toastmasters members with the Pathways learning experience.  Members may be new or older members transitioning from the Traditional program. Members may be club officers, base camp managers, mentors or a club member.</a:t>
            </a:r>
            <a:endParaRPr/>
          </a:p>
        </p:txBody>
      </p:sp>
      <p:sp>
        <p:nvSpPr>
          <p:cNvPr id="116" name="Google Shape;116;p2: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45408a4e06_0_348: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45408a4e06_0_348: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60375" lvl="1" marL="982662" marR="0" rtl="0" algn="l">
              <a:lnSpc>
                <a:spcPct val="100000"/>
              </a:lnSpc>
              <a:spcBef>
                <a:spcPts val="0"/>
              </a:spcBef>
              <a:spcAft>
                <a:spcPts val="0"/>
              </a:spcAft>
              <a:buClr>
                <a:srgbClr val="000000"/>
              </a:buClr>
              <a:buSzPts val="1400"/>
              <a:buFont typeface="Arial"/>
              <a:buNone/>
            </a:pPr>
            <a:r>
              <a:rPr i="1" lang="en-US">
                <a:solidFill>
                  <a:srgbClr val="930705"/>
                </a:solidFill>
                <a:latin typeface="Arial"/>
                <a:ea typeface="Arial"/>
                <a:cs typeface="Arial"/>
                <a:sym typeface="Arial"/>
              </a:rPr>
              <a:t>Look at some of the resources and start figuring out what the differences between the paths are</a:t>
            </a:r>
            <a:endParaRPr b="0" i="0" u="none" cap="none" strike="noStrike">
              <a:solidFill>
                <a:schemeClr val="dk1"/>
              </a:solidFill>
              <a:latin typeface="Calibri"/>
              <a:ea typeface="Calibri"/>
              <a:cs typeface="Calibri"/>
              <a:sym typeface="Calibri"/>
            </a:endParaRPr>
          </a:p>
        </p:txBody>
      </p:sp>
      <p:sp>
        <p:nvSpPr>
          <p:cNvPr id="277" name="Google Shape;277;g45408a4e06_0_348: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45408a4e06_0_320: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Level 2 - mostly the same for all paths. The Path Specific project may appear as an elective in a different path.  There are a few projects here at level 2 which are only available in one path.</a:t>
            </a:r>
            <a:endParaRPr/>
          </a:p>
          <a:p>
            <a:pPr indent="0" lvl="0" marL="0" rtl="0" algn="l">
              <a:spcBef>
                <a:spcPts val="0"/>
              </a:spcBef>
              <a:spcAft>
                <a:spcPts val="0"/>
              </a:spcAft>
              <a:buNone/>
            </a:pPr>
            <a:r>
              <a:rPr lang="en-US" u="sng">
                <a:solidFill>
                  <a:schemeClr val="hlink"/>
                </a:solidFill>
                <a:hlinkClick r:id="rId2"/>
              </a:rPr>
              <a:t>http://d4tm.org/index.php/pathways/paths-and-projects.html</a:t>
            </a:r>
            <a:r>
              <a:rPr lang="en-US"/>
              <a:t>  - will explore this in the following activity which is to find the path for “Managing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Bonus question will be - “Cross cultural Understanding” project is only available in the strategic relations path.</a:t>
            </a:r>
            <a:endParaRPr/>
          </a:p>
          <a:p>
            <a:pPr indent="0" lvl="0" marL="0" rtl="0" algn="l">
              <a:spcBef>
                <a:spcPts val="0"/>
              </a:spcBef>
              <a:spcAft>
                <a:spcPts val="0"/>
              </a:spcAft>
              <a:buNone/>
            </a:pPr>
            <a:r>
              <a:t/>
            </a:r>
            <a:endParaRPr/>
          </a:p>
        </p:txBody>
      </p:sp>
      <p:sp>
        <p:nvSpPr>
          <p:cNvPr id="283" name="Google Shape;283;g45408a4e06_0_320: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2: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2: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1800" u="none" cap="none" strike="noStrike">
                <a:solidFill>
                  <a:srgbClr val="930705"/>
                </a:solidFill>
                <a:latin typeface="Arial"/>
                <a:ea typeface="Arial"/>
                <a:cs typeface="Arial"/>
                <a:sym typeface="Arial"/>
              </a:rPr>
              <a:t>Instructor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Activities should be relevant to the objectives and material just presented, and could include exercises, case studies, discussions and games</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Participants should practice a behavior to support learning</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Participants should SUCCEED in the end—and debrief what happened</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Always ask “what can I clarify?” before starting the activity</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90" name="Google Shape;290;p12: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5408a4e06_0_327: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45408a4e06_0_327: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1800" u="none" cap="none" strike="noStrike">
                <a:solidFill>
                  <a:srgbClr val="930705"/>
                </a:solidFill>
                <a:latin typeface="Arial"/>
                <a:ea typeface="Arial"/>
                <a:cs typeface="Arial"/>
                <a:sym typeface="Arial"/>
              </a:rPr>
              <a:t>Instructor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Activities should be relevant to the objectives and material just presented, and could include exercises, case studies, discussions and games</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Participants should practice a behavior to support learning</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Participants should SUCCEED in the end—and debrief what happened</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Always ask “what can I clarify?” before starting the activity</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97" name="Google Shape;297;g45408a4e06_0_327: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5408a4e06_0_341: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45408a4e06_0_341: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228600" lvl="1" marL="914400" marR="0" rtl="0" algn="l">
              <a:lnSpc>
                <a:spcPct val="100000"/>
              </a:lnSpc>
              <a:spcBef>
                <a:spcPts val="0"/>
              </a:spcBef>
              <a:spcAft>
                <a:spcPts val="0"/>
              </a:spcAft>
              <a:buClr>
                <a:srgbClr val="000000"/>
              </a:buClr>
              <a:buSzPts val="1400"/>
              <a:buFont typeface="Arial"/>
              <a:buNone/>
            </a:pPr>
            <a:r>
              <a:rPr i="1" lang="en-US" sz="1800">
                <a:solidFill>
                  <a:srgbClr val="930705"/>
                </a:solidFill>
                <a:latin typeface="Arial"/>
                <a:ea typeface="Arial"/>
                <a:cs typeface="Arial"/>
                <a:sym typeface="Arial"/>
              </a:rPr>
              <a:t>And the answer to the question is Leadership Development path contains the Manage Time project.  Bonus - Cross Cultural Understanding is only in Strategic Relationships</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04" name="Google Shape;304;g45408a4e06_0_341: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45408a4e06_0_354: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Use the District 4 site to explore Level 3 projects.</a:t>
            </a:r>
            <a:endParaRPr/>
          </a:p>
        </p:txBody>
      </p:sp>
      <p:sp>
        <p:nvSpPr>
          <p:cNvPr id="310" name="Google Shape;310;g45408a4e06_0_354: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4:notes"/>
          <p:cNvSpPr txBox="1"/>
          <p:nvPr>
            <p:ph idx="1" type="body"/>
          </p:nvPr>
        </p:nvSpPr>
        <p:spPr>
          <a:xfrm>
            <a:off x="685800" y="4415791"/>
            <a:ext cx="548640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5408a4e06_1_0: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Use the District 4 site to explore Level 4  projects.  The projects include work (maybe months leading a team…) and then a speech.  If you want to do one of the five listed projects - you have found your path.</a:t>
            </a:r>
            <a:endParaRPr/>
          </a:p>
        </p:txBody>
      </p:sp>
      <p:sp>
        <p:nvSpPr>
          <p:cNvPr id="329" name="Google Shape;329;g45408a4e06_1_0: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5408a4e06_1_5: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Use the District 4 site to explore Level 5  projects.  The projects include work (maybe months leading a team…) and then a speech.  If you want to do one of the three listed projects - you have found your path.</a:t>
            </a:r>
            <a:endParaRPr/>
          </a:p>
        </p:txBody>
      </p:sp>
      <p:sp>
        <p:nvSpPr>
          <p:cNvPr id="335" name="Google Shape;335;g45408a4e06_1_5: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45408a4e06_1_10: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45408a4e06_1_10: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60375" lvl="1" marL="982662" marR="0" rtl="0" algn="l">
              <a:lnSpc>
                <a:spcPct val="100000"/>
              </a:lnSpc>
              <a:spcBef>
                <a:spcPts val="0"/>
              </a:spcBef>
              <a:spcAft>
                <a:spcPts val="0"/>
              </a:spcAft>
              <a:buClr>
                <a:srgbClr val="000000"/>
              </a:buClr>
              <a:buSzPts val="1400"/>
              <a:buFont typeface="Arial"/>
              <a:buNone/>
            </a:pPr>
            <a:r>
              <a:rPr i="1" lang="en-US">
                <a:solidFill>
                  <a:srgbClr val="930705"/>
                </a:solidFill>
                <a:latin typeface="Arial"/>
                <a:ea typeface="Arial"/>
                <a:cs typeface="Arial"/>
                <a:sym typeface="Arial"/>
              </a:rPr>
              <a:t>Look at the resources and look at the detailed project description</a:t>
            </a:r>
            <a:endParaRPr i="1">
              <a:solidFill>
                <a:srgbClr val="930705"/>
              </a:solidFill>
              <a:latin typeface="Arial"/>
              <a:ea typeface="Arial"/>
              <a:cs typeface="Arial"/>
              <a:sym typeface="Arial"/>
            </a:endParaRPr>
          </a:p>
          <a:p>
            <a:pPr indent="-460375" lvl="1" marL="982662" marR="0" rtl="0" algn="l">
              <a:lnSpc>
                <a:spcPct val="100000"/>
              </a:lnSpc>
              <a:spcBef>
                <a:spcPts val="0"/>
              </a:spcBef>
              <a:spcAft>
                <a:spcPts val="0"/>
              </a:spcAft>
              <a:buClr>
                <a:srgbClr val="000000"/>
              </a:buClr>
              <a:buSzPts val="1400"/>
              <a:buFont typeface="Arial"/>
              <a:buNone/>
            </a:pPr>
            <a:r>
              <a:t/>
            </a:r>
            <a:endParaRPr i="1">
              <a:solidFill>
                <a:srgbClr val="930705"/>
              </a:solidFill>
              <a:latin typeface="Arial"/>
              <a:ea typeface="Arial"/>
              <a:cs typeface="Arial"/>
              <a:sym typeface="Arial"/>
            </a:endParaRPr>
          </a:p>
        </p:txBody>
      </p:sp>
      <p:sp>
        <p:nvSpPr>
          <p:cNvPr id="342" name="Google Shape;342;g45408a4e06_1_10: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15791"/>
            <a:ext cx="548640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5408a4e06_1_17: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45408a4e06_1_17: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60375" lvl="1" marL="982662" marR="0" rtl="0" algn="l">
              <a:lnSpc>
                <a:spcPct val="100000"/>
              </a:lnSpc>
              <a:spcBef>
                <a:spcPts val="0"/>
              </a:spcBef>
              <a:spcAft>
                <a:spcPts val="0"/>
              </a:spcAft>
              <a:buClr>
                <a:srgbClr val="000000"/>
              </a:buClr>
              <a:buSzPts val="1400"/>
              <a:buFont typeface="Arial"/>
              <a:buNone/>
            </a:pPr>
            <a:r>
              <a:rPr i="1" lang="en-US">
                <a:solidFill>
                  <a:srgbClr val="930705"/>
                </a:solidFill>
                <a:latin typeface="Arial"/>
                <a:ea typeface="Arial"/>
                <a:cs typeface="Arial"/>
                <a:sym typeface="Arial"/>
              </a:rPr>
              <a:t>Look at the resources and look at the detailed project description</a:t>
            </a:r>
            <a:endParaRPr i="1">
              <a:solidFill>
                <a:srgbClr val="930705"/>
              </a:solidFill>
              <a:latin typeface="Arial"/>
              <a:ea typeface="Arial"/>
              <a:cs typeface="Arial"/>
              <a:sym typeface="Arial"/>
            </a:endParaRPr>
          </a:p>
          <a:p>
            <a:pPr indent="-460375" lvl="1" marL="982662" marR="0" rtl="0" algn="l">
              <a:lnSpc>
                <a:spcPct val="100000"/>
              </a:lnSpc>
              <a:spcBef>
                <a:spcPts val="0"/>
              </a:spcBef>
              <a:spcAft>
                <a:spcPts val="0"/>
              </a:spcAft>
              <a:buClr>
                <a:srgbClr val="000000"/>
              </a:buClr>
              <a:buSzPts val="1400"/>
              <a:buFont typeface="Arial"/>
              <a:buNone/>
            </a:pPr>
            <a:r>
              <a:t/>
            </a:r>
            <a:endParaRPr i="1">
              <a:solidFill>
                <a:srgbClr val="930705"/>
              </a:solidFill>
              <a:latin typeface="Arial"/>
              <a:ea typeface="Arial"/>
              <a:cs typeface="Arial"/>
              <a:sym typeface="Arial"/>
            </a:endParaRPr>
          </a:p>
        </p:txBody>
      </p:sp>
      <p:sp>
        <p:nvSpPr>
          <p:cNvPr id="350" name="Google Shape;350;g45408a4e06_1_17: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415791"/>
            <a:ext cx="548640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slide doesn’t apply to a new club</a:t>
            </a:r>
            <a:endParaRPr/>
          </a:p>
        </p:txBody>
      </p:sp>
      <p:sp>
        <p:nvSpPr>
          <p:cNvPr id="356" name="Google Shape;356;p16: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47: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47: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2000" u="none" cap="none" strike="noStrike">
                <a:solidFill>
                  <a:srgbClr val="930705"/>
                </a:solidFill>
                <a:latin typeface="Arial"/>
                <a:ea typeface="Arial"/>
                <a:cs typeface="Arial"/>
                <a:sym typeface="Arial"/>
              </a:rPr>
              <a:t>Instructor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800" u="none" cap="none" strike="noStrike">
                <a:solidFill>
                  <a:srgbClr val="930705"/>
                </a:solidFill>
                <a:latin typeface="Arial"/>
                <a:ea typeface="Arial"/>
                <a:cs typeface="Arial"/>
                <a:sym typeface="Arial"/>
              </a:rPr>
              <a:t>Review the objectives and summarize key points to remember as they relate to the objectives (use a separate summary slide if it’s helpful)</a:t>
            </a:r>
            <a:endParaRPr/>
          </a:p>
          <a:p>
            <a:pPr indent="-228600" lvl="1" marL="914400" marR="0" rtl="0" algn="l">
              <a:lnSpc>
                <a:spcPct val="100000"/>
              </a:lnSpc>
              <a:spcBef>
                <a:spcPts val="0"/>
              </a:spcBef>
              <a:spcAft>
                <a:spcPts val="0"/>
              </a:spcAft>
              <a:buClr>
                <a:srgbClr val="000000"/>
              </a:buClr>
              <a:buSzPts val="1400"/>
              <a:buFont typeface="Arial"/>
              <a:buNone/>
            </a:pPr>
            <a:r>
              <a:rPr b="0" i="1" lang="en-US" sz="1800" u="none" cap="none" strike="noStrike">
                <a:solidFill>
                  <a:srgbClr val="930705"/>
                </a:solidFill>
                <a:latin typeface="Arial"/>
                <a:ea typeface="Arial"/>
                <a:cs typeface="Arial"/>
                <a:sym typeface="Arial"/>
              </a:rPr>
              <a:t>Ask participants to summarize in their own words, trying to assess what they learning and what some of them personally gained from it</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64" name="Google Shape;364;p47: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8: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48: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2000" u="none" cap="none" strike="noStrike">
                <a:solidFill>
                  <a:srgbClr val="930705"/>
                </a:solidFill>
                <a:latin typeface="Arial"/>
                <a:ea typeface="Arial"/>
                <a:cs typeface="Arial"/>
                <a:sym typeface="Arial"/>
              </a:rPr>
              <a:t>Instructor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The goal of a module is to change behavior, one way to support this is to ask participants to commit to doing that</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The participants must each define their own behavior (not the instructor)</a:t>
            </a:r>
            <a:endParaRPr/>
          </a:p>
          <a:p>
            <a:pPr indent="-228600" lvl="1" marL="914400" marR="0" rtl="0" algn="l">
              <a:lnSpc>
                <a:spcPct val="100000"/>
              </a:lnSpc>
              <a:spcBef>
                <a:spcPts val="0"/>
              </a:spcBef>
              <a:spcAft>
                <a:spcPts val="0"/>
              </a:spcAft>
              <a:buClr>
                <a:srgbClr val="000000"/>
              </a:buClr>
              <a:buSzPts val="1400"/>
              <a:buFont typeface="Arial"/>
              <a:buNone/>
            </a:pPr>
            <a:r>
              <a:rPr b="0" i="1" lang="en-US" sz="1600" u="none" cap="none" strike="noStrike">
                <a:solidFill>
                  <a:srgbClr val="930705"/>
                </a:solidFill>
                <a:latin typeface="Arial"/>
                <a:ea typeface="Arial"/>
                <a:cs typeface="Arial"/>
                <a:sym typeface="Arial"/>
              </a:rPr>
              <a:t>You can choose whether or not to ask if people want to state them publicly (or say them to others in groups, maybe with accountability)</a:t>
            </a:r>
            <a:endParaRPr b="0" i="1" sz="1600" u="none" cap="none" strike="noStrike">
              <a:solidFill>
                <a:srgbClr val="930705"/>
              </a:solidFill>
              <a:latin typeface="Arial"/>
              <a:ea typeface="Arial"/>
              <a:cs typeface="Arial"/>
              <a:sym typeface="Arial"/>
            </a:endParaRPr>
          </a:p>
          <a:p>
            <a:pPr indent="-334962" lvl="0" marL="360362" rtl="0" algn="l">
              <a:lnSpc>
                <a:spcPct val="80000"/>
              </a:lnSpc>
              <a:spcBef>
                <a:spcPts val="1000"/>
              </a:spcBef>
              <a:spcAft>
                <a:spcPts val="0"/>
              </a:spcAft>
              <a:buClr>
                <a:srgbClr val="C00000"/>
              </a:buClr>
              <a:buSzPts val="2000"/>
              <a:buChar char="•"/>
            </a:pPr>
            <a:r>
              <a:rPr i="1" lang="en-US" sz="2000">
                <a:solidFill>
                  <a:srgbClr val="C00000"/>
                </a:solidFill>
                <a:latin typeface="Arial"/>
                <a:ea typeface="Arial"/>
                <a:cs typeface="Arial"/>
                <a:sym typeface="Arial"/>
              </a:rPr>
              <a:t>I find this effective, you can decide whether to include it, the idea is to get people to individually choose to commit to some action (you can write a couple of examples, but they need to write their own)</a:t>
            </a:r>
            <a:br>
              <a:rPr b="1" i="1" lang="en-US" sz="2400">
                <a:solidFill>
                  <a:srgbClr val="C00000"/>
                </a:solidFill>
                <a:latin typeface="Arial"/>
                <a:ea typeface="Arial"/>
                <a:cs typeface="Arial"/>
                <a:sym typeface="Arial"/>
              </a:rPr>
            </a:br>
            <a:endParaRPr i="1" sz="1600">
              <a:solidFill>
                <a:srgbClr val="930705"/>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71" name="Google Shape;371;p48: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49: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49: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1900" u="none" cap="none" strike="noStrike">
                <a:solidFill>
                  <a:srgbClr val="930705"/>
                </a:solidFill>
                <a:latin typeface="Arial"/>
                <a:ea typeface="Arial"/>
                <a:cs typeface="Arial"/>
                <a:sym typeface="Arial"/>
              </a:rPr>
              <a:t>Instructor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700" u="none" cap="none" strike="noStrike">
                <a:solidFill>
                  <a:srgbClr val="930705"/>
                </a:solidFill>
                <a:latin typeface="Arial"/>
                <a:ea typeface="Arial"/>
                <a:cs typeface="Arial"/>
                <a:sym typeface="Arial"/>
              </a:rPr>
              <a:t>Provide a list of additional resources on the material: (eg. Books and web links) so participants can expand their knowledge</a:t>
            </a:r>
            <a:endParaRPr b="0" i="1" sz="2000" u="none" cap="none" strike="noStrike">
              <a:solidFill>
                <a:srgbClr val="205867"/>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78" name="Google Shape;378;p49: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50: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50: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2000" u="none" cap="none" strike="noStrike">
                <a:solidFill>
                  <a:srgbClr val="930705"/>
                </a:solidFill>
                <a:latin typeface="Arial"/>
                <a:ea typeface="Arial"/>
                <a:cs typeface="Arial"/>
                <a:sym typeface="Arial"/>
              </a:rPr>
              <a:t>Instructor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800" u="none" cap="none" strike="noStrike">
                <a:solidFill>
                  <a:srgbClr val="930705"/>
                </a:solidFill>
                <a:latin typeface="Arial"/>
                <a:ea typeface="Arial"/>
                <a:cs typeface="Arial"/>
                <a:sym typeface="Arial"/>
              </a:rPr>
              <a:t>Use the evaluation to assess the material, delivery and participant learning</a:t>
            </a:r>
            <a:endParaRPr/>
          </a:p>
          <a:p>
            <a:pPr indent="-228600" lvl="1" marL="914400" marR="0" rtl="0" algn="l">
              <a:lnSpc>
                <a:spcPct val="100000"/>
              </a:lnSpc>
              <a:spcBef>
                <a:spcPts val="0"/>
              </a:spcBef>
              <a:spcAft>
                <a:spcPts val="0"/>
              </a:spcAft>
              <a:buClr>
                <a:srgbClr val="000000"/>
              </a:buClr>
              <a:buSzPts val="1400"/>
              <a:buFont typeface="Arial"/>
              <a:buNone/>
            </a:pPr>
            <a:r>
              <a:rPr b="0" i="1" lang="en-US" sz="1800" u="none" cap="none" strike="noStrike">
                <a:solidFill>
                  <a:srgbClr val="930705"/>
                </a:solidFill>
                <a:latin typeface="Arial"/>
                <a:ea typeface="Arial"/>
                <a:cs typeface="Arial"/>
                <a:sym typeface="Arial"/>
              </a:rPr>
              <a:t>We hope to harvest and modify existing evaluation material for consistency, and provide guidance to instructors</a:t>
            </a:r>
            <a:endParaRPr/>
          </a:p>
          <a:p>
            <a:pPr indent="-228600" lvl="1" marL="914400" marR="0" rtl="0" algn="l">
              <a:lnSpc>
                <a:spcPct val="100000"/>
              </a:lnSpc>
              <a:spcBef>
                <a:spcPts val="0"/>
              </a:spcBef>
              <a:spcAft>
                <a:spcPts val="0"/>
              </a:spcAft>
              <a:buClr>
                <a:srgbClr val="000000"/>
              </a:buClr>
              <a:buSzPts val="1400"/>
              <a:buFont typeface="Arial"/>
              <a:buNone/>
            </a:pPr>
            <a:r>
              <a:rPr b="0" i="1" lang="en-US" sz="1800" u="none" cap="none" strike="noStrike">
                <a:solidFill>
                  <a:srgbClr val="7030A0"/>
                </a:solidFill>
                <a:latin typeface="Arial"/>
                <a:ea typeface="Arial"/>
                <a:cs typeface="Arial"/>
                <a:sym typeface="Arial"/>
              </a:rPr>
              <a:t>We still need some sample evaluation templates for consistency</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85" name="Google Shape;385;p50: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5408a4e06_1_27:notes"/>
          <p:cNvSpPr txBox="1"/>
          <p:nvPr>
            <p:ph idx="1" type="body"/>
          </p:nvPr>
        </p:nvSpPr>
        <p:spPr>
          <a:xfrm>
            <a:off x="685800" y="4415791"/>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45408a4e06_1_27: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111999" lvl="0" marL="111999" marR="0" rtl="0" algn="l">
              <a:lnSpc>
                <a:spcPct val="100000"/>
              </a:lnSpc>
              <a:spcBef>
                <a:spcPts val="0"/>
              </a:spcBef>
              <a:spcAft>
                <a:spcPts val="0"/>
              </a:spcAft>
              <a:buClr>
                <a:srgbClr val="000000"/>
              </a:buClr>
              <a:buSzPts val="1400"/>
              <a:buFont typeface="Arial"/>
              <a:buNone/>
            </a:pPr>
            <a:r>
              <a:rPr i="1" lang="en-US" u="none" cap="none" strike="noStrike">
                <a:solidFill>
                  <a:srgbClr val="930705"/>
                </a:solidFill>
                <a:latin typeface="Arial"/>
                <a:ea typeface="Arial"/>
                <a:cs typeface="Arial"/>
                <a:sym typeface="Arial"/>
              </a:rPr>
              <a:t>&lt;Instructor’s Tips&gt;</a:t>
            </a:r>
            <a:endParaRPr>
              <a:latin typeface="Arial"/>
              <a:ea typeface="Arial"/>
              <a:cs typeface="Arial"/>
              <a:sym typeface="Arial"/>
            </a:endParaRPr>
          </a:p>
          <a:p>
            <a:pPr indent="-457200" lvl="1" marL="975600" marR="0" rtl="0" algn="l">
              <a:lnSpc>
                <a:spcPct val="100000"/>
              </a:lnSpc>
              <a:spcBef>
                <a:spcPts val="0"/>
              </a:spcBef>
              <a:spcAft>
                <a:spcPts val="0"/>
              </a:spcAft>
              <a:buClr>
                <a:srgbClr val="000000"/>
              </a:buClr>
              <a:buSzPts val="1400"/>
              <a:buFont typeface="Arial"/>
              <a:buNone/>
            </a:pPr>
            <a:r>
              <a:rPr i="1" lang="en-US" u="none" cap="none" strike="noStrike">
                <a:solidFill>
                  <a:srgbClr val="930705"/>
                </a:solidFill>
                <a:latin typeface="Arial"/>
                <a:ea typeface="Arial"/>
                <a:cs typeface="Arial"/>
                <a:sym typeface="Arial"/>
              </a:rPr>
              <a:t>Clarify the assumed target audience, based on curriculum personas</a:t>
            </a:r>
            <a:endParaRPr>
              <a:latin typeface="Arial"/>
              <a:ea typeface="Arial"/>
              <a:cs typeface="Arial"/>
              <a:sym typeface="Arial"/>
            </a:endParaRPr>
          </a:p>
          <a:p>
            <a:pPr indent="-457200" lvl="1" marL="975600" marR="0" rtl="0" algn="l">
              <a:lnSpc>
                <a:spcPct val="100000"/>
              </a:lnSpc>
              <a:spcBef>
                <a:spcPts val="0"/>
              </a:spcBef>
              <a:spcAft>
                <a:spcPts val="0"/>
              </a:spcAft>
              <a:buClr>
                <a:srgbClr val="000000"/>
              </a:buClr>
              <a:buSzPts val="1400"/>
              <a:buFont typeface="Arial"/>
              <a:buNone/>
            </a:pPr>
            <a:r>
              <a:rPr i="1" lang="en-US" u="none" cap="none" strike="noStrike">
                <a:solidFill>
                  <a:srgbClr val="930705"/>
                </a:solidFill>
                <a:latin typeface="Arial"/>
                <a:ea typeface="Arial"/>
                <a:cs typeface="Arial"/>
                <a:sym typeface="Arial"/>
              </a:rPr>
              <a:t>Introduce the topic with a compelling story or bold statement to generate immediate interest</a:t>
            </a:r>
            <a:endParaRPr>
              <a:latin typeface="Arial"/>
              <a:ea typeface="Arial"/>
              <a:cs typeface="Arial"/>
              <a:sym typeface="Arial"/>
            </a:endParaRPr>
          </a:p>
          <a:p>
            <a:pPr indent="-457200" lvl="1" marL="975600" marR="0" rtl="0" algn="l">
              <a:lnSpc>
                <a:spcPct val="100000"/>
              </a:lnSpc>
              <a:spcBef>
                <a:spcPts val="0"/>
              </a:spcBef>
              <a:spcAft>
                <a:spcPts val="0"/>
              </a:spcAft>
              <a:buClr>
                <a:srgbClr val="000000"/>
              </a:buClr>
              <a:buSzPts val="1400"/>
              <a:buFont typeface="Arial"/>
              <a:buNone/>
            </a:pPr>
            <a:r>
              <a:rPr i="1" lang="en-US" u="none" cap="none" strike="noStrike">
                <a:solidFill>
                  <a:srgbClr val="930705"/>
                </a:solidFill>
                <a:latin typeface="Arial"/>
                <a:ea typeface="Arial"/>
                <a:cs typeface="Arial"/>
                <a:sym typeface="Arial"/>
              </a:rPr>
              <a:t>Adults need a clear statement of the personal benefit to them</a:t>
            </a:r>
            <a:endParaRPr i="1" u="none" cap="none" strike="noStrike">
              <a:solidFill>
                <a:srgbClr val="930705"/>
              </a:solidFill>
              <a:latin typeface="Arial"/>
              <a:ea typeface="Arial"/>
              <a:cs typeface="Arial"/>
              <a:sym typeface="Arial"/>
            </a:endParaRPr>
          </a:p>
          <a:p>
            <a:pPr indent="-381000" lvl="0" marL="508000" rtl="0" algn="l">
              <a:lnSpc>
                <a:spcPct val="90000"/>
              </a:lnSpc>
              <a:spcBef>
                <a:spcPts val="1000"/>
              </a:spcBef>
              <a:spcAft>
                <a:spcPts val="0"/>
              </a:spcAft>
              <a:buClr>
                <a:srgbClr val="C00000"/>
              </a:buClr>
              <a:buSzPts val="1200"/>
              <a:buChar char="•"/>
            </a:pPr>
            <a:r>
              <a:rPr i="1" lang="en-US">
                <a:solidFill>
                  <a:srgbClr val="C00000"/>
                </a:solidFill>
                <a:latin typeface="Arial"/>
                <a:ea typeface="Arial"/>
                <a:cs typeface="Arial"/>
                <a:sym typeface="Arial"/>
              </a:rPr>
              <a:t>I think the topic here is to answer questions, but you could also have a story about a person/club who went from frustration to success</a:t>
            </a:r>
            <a:endParaRPr b="1">
              <a:latin typeface="Arial"/>
              <a:ea typeface="Arial"/>
              <a:cs typeface="Arial"/>
              <a:sym typeface="Arial"/>
            </a:endParaRPr>
          </a:p>
          <a:p>
            <a:pPr indent="-381000" lvl="0" marL="508000" rtl="0" algn="l">
              <a:lnSpc>
                <a:spcPct val="90000"/>
              </a:lnSpc>
              <a:spcBef>
                <a:spcPts val="1000"/>
              </a:spcBef>
              <a:spcAft>
                <a:spcPts val="0"/>
              </a:spcAft>
              <a:buClr>
                <a:srgbClr val="C00000"/>
              </a:buClr>
              <a:buSzPts val="1200"/>
              <a:buChar char="•"/>
            </a:pPr>
            <a:r>
              <a:rPr i="1" lang="en-US">
                <a:solidFill>
                  <a:srgbClr val="C00000"/>
                </a:solidFill>
                <a:latin typeface="Arial"/>
                <a:ea typeface="Arial"/>
                <a:cs typeface="Arial"/>
                <a:sym typeface="Arial"/>
              </a:rPr>
              <a:t>This is you answer WIIFM (what’s in it for me?) for each audience</a:t>
            </a:r>
            <a:endParaRPr i="1">
              <a:solidFill>
                <a:srgbClr val="C00000"/>
              </a:solidFill>
              <a:latin typeface="Arial"/>
              <a:ea typeface="Arial"/>
              <a:cs typeface="Arial"/>
              <a:sym typeface="Arial"/>
            </a:endParaRPr>
          </a:p>
          <a:p>
            <a:pPr indent="-360362" lvl="0" marL="360362" rtl="0" algn="l">
              <a:spcBef>
                <a:spcPts val="0"/>
              </a:spcBef>
              <a:spcAft>
                <a:spcPts val="0"/>
              </a:spcAft>
              <a:buClr>
                <a:srgbClr val="C00000"/>
              </a:buClr>
              <a:buSzPts val="2400"/>
              <a:buChar char="•"/>
            </a:pPr>
            <a:r>
              <a:rPr lang="en-US"/>
              <a:t>Members may be new or older members transitioning from the Traditional program. Members may be club officers, base camp managers, mentors or a club member.</a:t>
            </a:r>
            <a:endParaRPr i="1">
              <a:solidFill>
                <a:srgbClr val="C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29" name="Google Shape;129;p4: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Instructor’s Tips</a:t>
            </a:r>
            <a:endParaRPr/>
          </a:p>
          <a:p>
            <a:pPr indent="-228600" lvl="1" marL="9144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Keep the objectives to a minimum for clarity</a:t>
            </a:r>
            <a:endParaRPr/>
          </a:p>
          <a:p>
            <a:pPr indent="-228600" lvl="1" marL="9144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Write objectives with a measurable verb (eg. Demonstrate/describe instead of understand/know). Avoid words like ‘effective’ that are open to interpretation</a:t>
            </a:r>
            <a:endParaRPr/>
          </a:p>
          <a:p>
            <a:pPr indent="-228600" lvl="1" marL="9144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Define evaluation criteria for each objective </a:t>
            </a:r>
            <a:r>
              <a:rPr b="1" i="1" lang="en-US" sz="1200" u="none" cap="none" strike="noStrike">
                <a:solidFill>
                  <a:srgbClr val="930705"/>
                </a:solidFill>
                <a:latin typeface="Arial"/>
                <a:ea typeface="Arial"/>
                <a:cs typeface="Arial"/>
                <a:sym typeface="Arial"/>
              </a:rPr>
              <a:t>before</a:t>
            </a:r>
            <a:r>
              <a:rPr b="0" i="1" lang="en-US" sz="1200" u="none" cap="none" strike="noStrike">
                <a:solidFill>
                  <a:srgbClr val="930705"/>
                </a:solidFill>
                <a:latin typeface="Arial"/>
                <a:ea typeface="Arial"/>
                <a:cs typeface="Arial"/>
                <a:sym typeface="Arial"/>
              </a:rPr>
              <a:t> you create the module to focus the material to maintain focus throughout </a:t>
            </a:r>
            <a:endParaRPr/>
          </a:p>
          <a:p>
            <a:pPr indent="-228600" lvl="1" marL="9144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Consider: what behavior change you are seeking by the end of the module?</a:t>
            </a:r>
            <a:endParaRPr/>
          </a:p>
          <a:p>
            <a:pPr indent="-228600" lvl="1" marL="9144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Expert facilitators: relate to comments/experiences from learners described in the prework</a:t>
            </a:r>
            <a:endParaRPr/>
          </a:p>
          <a:p>
            <a:pPr indent="-228600" lvl="1" marL="914400" marR="0" rtl="0" algn="l">
              <a:lnSpc>
                <a:spcPct val="100000"/>
              </a:lnSpc>
              <a:spcBef>
                <a:spcPts val="0"/>
              </a:spcBef>
              <a:spcAft>
                <a:spcPts val="0"/>
              </a:spcAft>
              <a:buClr>
                <a:srgbClr val="000000"/>
              </a:buClr>
              <a:buSzPts val="1400"/>
              <a:buFont typeface="Arial"/>
              <a:buNone/>
            </a:pPr>
            <a:r>
              <a:rPr b="0" i="1" lang="en-US" sz="1200" u="none" cap="none" strike="noStrike">
                <a:solidFill>
                  <a:srgbClr val="930705"/>
                </a:solidFill>
                <a:latin typeface="Arial"/>
                <a:ea typeface="Arial"/>
                <a:cs typeface="Arial"/>
                <a:sym typeface="Arial"/>
              </a:rPr>
              <a:t>Consider the performance objectives, too: what will people be able to perform when they leave the session</a:t>
            </a:r>
            <a:endParaRPr b="0" i="1" sz="1200" u="none" cap="none" strike="noStrike">
              <a:solidFill>
                <a:srgbClr val="930705"/>
              </a:solidFill>
              <a:latin typeface="Arial"/>
              <a:ea typeface="Arial"/>
              <a:cs typeface="Arial"/>
              <a:sym typeface="Arial"/>
            </a:endParaRPr>
          </a:p>
          <a:p>
            <a:pPr indent="0" lvl="0" marL="0" rtl="0" algn="l">
              <a:lnSpc>
                <a:spcPct val="90000"/>
              </a:lnSpc>
              <a:spcBef>
                <a:spcPts val="0"/>
              </a:spcBef>
              <a:spcAft>
                <a:spcPts val="0"/>
              </a:spcAft>
              <a:buClr>
                <a:srgbClr val="930705"/>
              </a:buClr>
              <a:buSzPts val="3600"/>
              <a:buFont typeface="Calibri"/>
              <a:buNone/>
            </a:pPr>
            <a:r>
              <a:rPr lang="en-US" sz="3600">
                <a:solidFill>
                  <a:srgbClr val="930705"/>
                </a:solidFill>
              </a:rPr>
              <a:t>I</a:t>
            </a:r>
            <a:r>
              <a:rPr lang="en-US" sz="3600">
                <a:solidFill>
                  <a:srgbClr val="930705"/>
                </a:solidFill>
              </a:rPr>
              <a:t>nstructor guidance on module material</a:t>
            </a:r>
            <a:endParaRPr sz="3600">
              <a:solidFill>
                <a:srgbClr val="930705"/>
              </a:solidFill>
            </a:endParaRPr>
          </a:p>
          <a:p>
            <a:pPr indent="-360362" lvl="0" marL="360362" rtl="0" algn="l">
              <a:lnSpc>
                <a:spcPct val="70000"/>
              </a:lnSpc>
              <a:spcBef>
                <a:spcPts val="0"/>
              </a:spcBef>
              <a:spcAft>
                <a:spcPts val="0"/>
              </a:spcAft>
              <a:buClr>
                <a:srgbClr val="930705"/>
              </a:buClr>
              <a:buSzPts val="1820"/>
              <a:buChar char="•"/>
            </a:pPr>
            <a:r>
              <a:rPr i="1" lang="en-US" sz="1820">
                <a:solidFill>
                  <a:srgbClr val="930705"/>
                </a:solidFill>
                <a:latin typeface="Arial"/>
                <a:ea typeface="Arial"/>
                <a:cs typeface="Arial"/>
                <a:sym typeface="Arial"/>
              </a:rPr>
              <a:t>Write/speak with supportive/inspiring language to help people believe they can succeed (focus on what they can do, not what they can’t)</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Early on, grab attention or provoke to and motivate interest (or get people involved in a task)</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Practicing is critical to learning—modules need activities, feedback (WWW/EBI), review, assessment.</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Share your experiences/stories and draw in those of learners to make it relevant (adults learn better if they can tie ideas to past experiences)</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Content should support learning objectives and nothing else, periodically refer back to the objectives</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Don’t make assumptions about how people will feel/respond (eg. ‘easy’)</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Use plain language define any specialized terms (maybe include a glossary)</a:t>
            </a:r>
            <a:endParaRPr b="1" sz="2400"/>
          </a:p>
          <a:p>
            <a:pPr indent="-360362" lvl="0" marL="360362" rtl="0" algn="l">
              <a:lnSpc>
                <a:spcPct val="70000"/>
              </a:lnSpc>
              <a:spcBef>
                <a:spcPts val="1000"/>
              </a:spcBef>
              <a:spcAft>
                <a:spcPts val="0"/>
              </a:spcAft>
              <a:buClr>
                <a:srgbClr val="930705"/>
              </a:buClr>
              <a:buSzPts val="1820"/>
              <a:buChar char="•"/>
            </a:pPr>
            <a:r>
              <a:rPr i="1" lang="en-US" sz="1820">
                <a:solidFill>
                  <a:srgbClr val="930705"/>
                </a:solidFill>
                <a:latin typeface="Arial"/>
                <a:ea typeface="Arial"/>
                <a:cs typeface="Arial"/>
                <a:sym typeface="Arial"/>
              </a:rPr>
              <a:t>Examples (for illustration), analogies (for clarity) and stories (for rapport and connection) are very effective. Use several around a single situation throughout a module to reinforce material</a:t>
            </a:r>
            <a:endParaRPr b="1" sz="2400"/>
          </a:p>
          <a:p>
            <a:pPr indent="-253682" lvl="0" marL="360362" rtl="0" algn="l">
              <a:lnSpc>
                <a:spcPct val="70000"/>
              </a:lnSpc>
              <a:spcBef>
                <a:spcPts val="1000"/>
              </a:spcBef>
              <a:spcAft>
                <a:spcPts val="0"/>
              </a:spcAft>
              <a:buClr>
                <a:schemeClr val="dk1"/>
              </a:buClr>
              <a:buSzPts val="1680"/>
              <a:buFont typeface="Arial"/>
              <a:buNone/>
            </a:pPr>
            <a:r>
              <a:t/>
            </a:r>
            <a:endParaRPr b="1" sz="1679"/>
          </a:p>
          <a:p>
            <a:pPr indent="0" lvl="0" marL="0" rtl="0" algn="l">
              <a:lnSpc>
                <a:spcPct val="90000"/>
              </a:lnSpc>
              <a:spcBef>
                <a:spcPts val="0"/>
              </a:spcBef>
              <a:spcAft>
                <a:spcPts val="0"/>
              </a:spcAft>
              <a:buClr>
                <a:srgbClr val="930705"/>
              </a:buClr>
              <a:buSzPts val="3600"/>
              <a:buFont typeface="Calibri"/>
              <a:buNone/>
            </a:pPr>
            <a:r>
              <a:t/>
            </a:r>
            <a:endParaRPr sz="3600">
              <a:solidFill>
                <a:srgbClr val="930705"/>
              </a:solidFill>
            </a:endParaRPr>
          </a:p>
          <a:p>
            <a:pPr indent="0" lvl="1" marL="685800" marR="0" rtl="0" algn="l">
              <a:lnSpc>
                <a:spcPct val="100000"/>
              </a:lnSpc>
              <a:spcBef>
                <a:spcPts val="0"/>
              </a:spcBef>
              <a:spcAft>
                <a:spcPts val="0"/>
              </a:spcAft>
              <a:buClr>
                <a:srgbClr val="000000"/>
              </a:buClr>
              <a:buSzPts val="1400"/>
              <a:buFont typeface="Arial"/>
              <a:buNone/>
            </a:pPr>
            <a:r>
              <a:t/>
            </a:r>
            <a:endParaRPr i="1">
              <a:solidFill>
                <a:srgbClr val="930705"/>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36" name="Google Shape;136;p8: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5408a4e06_0_52:notes"/>
          <p:cNvSpPr/>
          <p:nvPr>
            <p:ph idx="2" type="sldImg"/>
          </p:nvPr>
        </p:nvSpPr>
        <p:spPr>
          <a:xfrm>
            <a:off x="1106488" y="698500"/>
            <a:ext cx="46449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45408a4e06_0_52:notes"/>
          <p:cNvSpPr txBox="1"/>
          <p:nvPr>
            <p:ph idx="1" type="body"/>
          </p:nvPr>
        </p:nvSpPr>
        <p:spPr>
          <a:xfrm>
            <a:off x="685800" y="4415791"/>
            <a:ext cx="5486400" cy="4183500"/>
          </a:xfrm>
          <a:prstGeom prst="rect">
            <a:avLst/>
          </a:prstGeom>
          <a:noFill/>
          <a:ln>
            <a:noFill/>
          </a:ln>
        </p:spPr>
        <p:txBody>
          <a:bodyPr anchorCtr="0" anchor="t" bIns="91425" lIns="91425" spcFirstLastPara="1" rIns="91425" wrap="square" tIns="91425">
            <a:noAutofit/>
          </a:bodyPr>
          <a:lstStyle/>
          <a:p>
            <a:pPr indent="-457200" lvl="0" marL="508000"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Instructor’s Tips</a:t>
            </a:r>
            <a:endParaRPr/>
          </a:p>
          <a:p>
            <a:pPr indent="-460375" lvl="1" marL="982662" marR="0" rtl="0" algn="l">
              <a:lnSpc>
                <a:spcPct val="100000"/>
              </a:lnSpc>
              <a:spcBef>
                <a:spcPts val="0"/>
              </a:spcBef>
              <a:spcAft>
                <a:spcPts val="0"/>
              </a:spcAft>
              <a:buClr>
                <a:srgbClr val="000000"/>
              </a:buClr>
              <a:buSzPts val="1400"/>
              <a:buFont typeface="Arial"/>
              <a:buNone/>
            </a:pPr>
            <a:r>
              <a:rPr i="1" lang="en-US">
                <a:solidFill>
                  <a:srgbClr val="930705"/>
                </a:solidFill>
                <a:latin typeface="Arial"/>
                <a:ea typeface="Arial"/>
                <a:cs typeface="Arial"/>
                <a:sym typeface="Arial"/>
              </a:rPr>
              <a:t>This is a set of questions this module will answer - review with participants and have them add any questions they have on a topic. </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The goal is to engage participants, have them personalize material to their situation, and for the instructor to learn about the participants</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You could include an activity to lead into the course here</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The survey should impact the module’s focus for each audience</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930705"/>
                </a:solidFill>
                <a:latin typeface="Arial"/>
                <a:ea typeface="Arial"/>
                <a:cs typeface="Arial"/>
                <a:sym typeface="Arial"/>
              </a:rPr>
              <a:t>This discussion will lead into the objectives, which come next</a:t>
            </a:r>
            <a:endParaRPr/>
          </a:p>
          <a:p>
            <a:pPr indent="-460375" lvl="1" marL="982662" marR="0" rtl="0" algn="l">
              <a:lnSpc>
                <a:spcPct val="100000"/>
              </a:lnSpc>
              <a:spcBef>
                <a:spcPts val="0"/>
              </a:spcBef>
              <a:spcAft>
                <a:spcPts val="0"/>
              </a:spcAft>
              <a:buClr>
                <a:srgbClr val="000000"/>
              </a:buClr>
              <a:buSzPts val="1400"/>
              <a:buFont typeface="Arial"/>
              <a:buNone/>
            </a:pPr>
            <a:r>
              <a:rPr b="0" i="1" lang="en-US" u="none" cap="none" strike="noStrike">
                <a:solidFill>
                  <a:srgbClr val="7030A0"/>
                </a:solidFill>
                <a:latin typeface="Arial"/>
                <a:ea typeface="Arial"/>
                <a:cs typeface="Arial"/>
                <a:sym typeface="Arial"/>
              </a:rPr>
              <a:t>We need some sample pre-work/survey templates </a:t>
            </a:r>
            <a:endParaRPr b="0" i="0" u="none" cap="none" strike="noStrike">
              <a:solidFill>
                <a:schemeClr val="dk1"/>
              </a:solidFill>
              <a:latin typeface="Calibri"/>
              <a:ea typeface="Calibri"/>
              <a:cs typeface="Calibri"/>
              <a:sym typeface="Calibri"/>
            </a:endParaRPr>
          </a:p>
        </p:txBody>
      </p:sp>
      <p:sp>
        <p:nvSpPr>
          <p:cNvPr id="143" name="Google Shape;143;g45408a4e06_0_52:notes"/>
          <p:cNvSpPr txBox="1"/>
          <p:nvPr>
            <p:ph idx="12" type="sldNum"/>
          </p:nvPr>
        </p:nvSpPr>
        <p:spPr>
          <a:xfrm>
            <a:off x="3884614" y="8829967"/>
            <a:ext cx="2971800" cy="4647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15791"/>
            <a:ext cx="5486400" cy="4183380"/>
          </a:xfrm>
          <a:prstGeom prst="rect">
            <a:avLst/>
          </a:prstGeom>
          <a:noFill/>
          <a:ln>
            <a:noFill/>
          </a:ln>
        </p:spPr>
        <p:txBody>
          <a:bodyPr anchorCtr="0" anchor="t" bIns="91425" lIns="91425" spcFirstLastPara="1" rIns="91425" wrap="square" tIns="91425">
            <a:noAutofit/>
          </a:bodyPr>
          <a:lstStyle/>
          <a:p>
            <a:pPr indent="-460375" lvl="1" marL="982662" marR="0" rtl="0" algn="l">
              <a:lnSpc>
                <a:spcPct val="100000"/>
              </a:lnSpc>
              <a:spcBef>
                <a:spcPts val="0"/>
              </a:spcBef>
              <a:spcAft>
                <a:spcPts val="0"/>
              </a:spcAft>
              <a:buClr>
                <a:srgbClr val="000000"/>
              </a:buClr>
              <a:buSzPts val="1400"/>
              <a:buFont typeface="Arial"/>
              <a:buNone/>
            </a:pPr>
            <a:r>
              <a:rPr lang="en-US">
                <a:solidFill>
                  <a:srgbClr val="000000"/>
                </a:solidFill>
                <a:latin typeface="Arial"/>
                <a:ea typeface="Arial"/>
                <a:cs typeface="Arial"/>
                <a:sym typeface="Arial"/>
              </a:rPr>
              <a:t>Members who have joined toastmasters after March 20, 2018 will receive an email pointing them to the assessment and select a path.  All members March 20, 2018 received an email from TI doing the same.</a:t>
            </a:r>
            <a:endParaRPr>
              <a:solidFill>
                <a:srgbClr val="000000"/>
              </a:solidFill>
              <a:latin typeface="Arial"/>
              <a:ea typeface="Arial"/>
              <a:cs typeface="Arial"/>
              <a:sym typeface="Arial"/>
            </a:endParaRPr>
          </a:p>
          <a:p>
            <a:pPr indent="-460375" lvl="1" marL="982663" marR="0" rtl="0" algn="l">
              <a:lnSpc>
                <a:spcPct val="100000"/>
              </a:lnSpc>
              <a:spcBef>
                <a:spcPts val="0"/>
              </a:spcBef>
              <a:spcAft>
                <a:spcPts val="0"/>
              </a:spcAft>
              <a:buClr>
                <a:srgbClr val="000000"/>
              </a:buClr>
              <a:buSzPts val="1400"/>
              <a:buFont typeface="Arial"/>
              <a:buNone/>
            </a:pPr>
            <a:r>
              <a:t/>
            </a:r>
            <a:endParaRPr>
              <a:solidFill>
                <a:srgbClr val="000000"/>
              </a:solidFill>
              <a:latin typeface="Arial"/>
              <a:ea typeface="Arial"/>
              <a:cs typeface="Arial"/>
              <a:sym typeface="Arial"/>
            </a:endParaRPr>
          </a:p>
        </p:txBody>
      </p:sp>
      <p:sp>
        <p:nvSpPr>
          <p:cNvPr id="150" name="Google Shape;150;p6:notes"/>
          <p:cNvSpPr txBox="1"/>
          <p:nvPr>
            <p:ph idx="12" type="sldNum"/>
          </p:nvPr>
        </p:nvSpPr>
        <p:spPr>
          <a:xfrm>
            <a:off x="3884614" y="8829967"/>
            <a:ext cx="2971800" cy="46482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24:notes"/>
          <p:cNvSpPr txBox="1"/>
          <p:nvPr>
            <p:ph idx="1" type="body"/>
          </p:nvPr>
        </p:nvSpPr>
        <p:spPr>
          <a:xfrm>
            <a:off x="685800" y="4415791"/>
            <a:ext cx="548640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25:notes"/>
          <p:cNvSpPr txBox="1"/>
          <p:nvPr>
            <p:ph idx="1" type="body"/>
          </p:nvPr>
        </p:nvSpPr>
        <p:spPr>
          <a:xfrm>
            <a:off x="685800" y="4415791"/>
            <a:ext cx="548640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notes"/>
          <p:cNvSpPr/>
          <p:nvPr>
            <p:ph idx="2" type="sldImg"/>
          </p:nvPr>
        </p:nvSpPr>
        <p:spPr>
          <a:xfrm>
            <a:off x="11064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2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title"/>
          </p:nvPr>
        </p:nvSpPr>
        <p:spPr>
          <a:xfrm>
            <a:off x="76200" y="131523"/>
            <a:ext cx="6199340" cy="1752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1" i="0" sz="3400" u="none" cap="none" strike="noStrike">
                <a:solidFill>
                  <a:schemeClr val="accent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17" name="Google Shape;17;p2"/>
          <p:cNvSpPr txBox="1"/>
          <p:nvPr>
            <p:ph idx="1" type="body"/>
          </p:nvPr>
        </p:nvSpPr>
        <p:spPr>
          <a:xfrm>
            <a:off x="76200" y="4419599"/>
            <a:ext cx="5141912" cy="2306877"/>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rgbClr val="800000"/>
              </a:buClr>
              <a:buSzPts val="2400"/>
              <a:buFont typeface="Arimo"/>
              <a:buNone/>
              <a:defRPr b="0" i="0" sz="2000" u="none" cap="none" strike="noStrike">
                <a:solidFill>
                  <a:srgbClr val="FFFFFF"/>
                </a:solidFill>
                <a:latin typeface="Calibri"/>
                <a:ea typeface="Calibri"/>
                <a:cs typeface="Calibri"/>
                <a:sym typeface="Calibri"/>
              </a:defRPr>
            </a:lvl1pPr>
            <a:lvl2pPr indent="-228600" lvl="1" marL="914400" marR="0" rtl="0" algn="l">
              <a:lnSpc>
                <a:spcPct val="100000"/>
              </a:lnSpc>
              <a:spcBef>
                <a:spcPts val="240"/>
              </a:spcBef>
              <a:spcAft>
                <a:spcPts val="0"/>
              </a:spcAft>
              <a:buClr>
                <a:srgbClr val="063052"/>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rgbClr val="800000"/>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5pPr>
            <a:lvl6pPr indent="-228600" lvl="5" marL="27432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6pPr>
            <a:lvl7pPr indent="-228600" lvl="6" marL="32004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7pPr>
            <a:lvl8pPr indent="-228600" lvl="7" marL="36576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8pPr>
            <a:lvl9pPr indent="-228600" lvl="8" marL="41148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9pPr>
          </a:lstStyle>
          <a:p/>
        </p:txBody>
      </p:sp>
      <p:sp>
        <p:nvSpPr>
          <p:cNvPr id="18" name="Google Shape;18;p2"/>
          <p:cNvSpPr txBox="1"/>
          <p:nvPr>
            <p:ph idx="2" type="body"/>
          </p:nvPr>
        </p:nvSpPr>
        <p:spPr>
          <a:xfrm>
            <a:off x="4697260" y="2229633"/>
            <a:ext cx="4343378" cy="1778696"/>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rgbClr val="800000"/>
              </a:buClr>
              <a:buSzPts val="2400"/>
              <a:buFont typeface="Arimo"/>
              <a:buNone/>
              <a:defRPr b="0" i="0" sz="2000" u="none" cap="none" strike="noStrike">
                <a:solidFill>
                  <a:srgbClr val="FFFFFF"/>
                </a:solidFill>
                <a:latin typeface="Calibri"/>
                <a:ea typeface="Calibri"/>
                <a:cs typeface="Calibri"/>
                <a:sym typeface="Calibri"/>
              </a:defRPr>
            </a:lvl1pPr>
            <a:lvl2pPr indent="-228600" lvl="1" marL="914400" marR="0" rtl="0" algn="l">
              <a:lnSpc>
                <a:spcPct val="100000"/>
              </a:lnSpc>
              <a:spcBef>
                <a:spcPts val="240"/>
              </a:spcBef>
              <a:spcAft>
                <a:spcPts val="0"/>
              </a:spcAft>
              <a:buClr>
                <a:srgbClr val="063052"/>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rgbClr val="800000"/>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5pPr>
            <a:lvl6pPr indent="-228600" lvl="5" marL="27432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6pPr>
            <a:lvl7pPr indent="-228600" lvl="6" marL="32004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7pPr>
            <a:lvl8pPr indent="-228600" lvl="7" marL="36576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8pPr>
            <a:lvl9pPr indent="-228600" lvl="8" marL="41148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2"/>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4" name="Google Shape;74;p12"/>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5" name="Google Shape;75;p12"/>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 name="Google Shape;76;p12"/>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7" name="Shape 77"/>
        <p:cNvGrpSpPr/>
        <p:nvPr/>
      </p:nvGrpSpPr>
      <p:grpSpPr>
        <a:xfrm>
          <a:off x="0" y="0"/>
          <a:ext cx="0" cy="0"/>
          <a:chOff x="0" y="0"/>
          <a:chExt cx="0" cy="0"/>
        </a:xfrm>
      </p:grpSpPr>
      <p:sp>
        <p:nvSpPr>
          <p:cNvPr id="78" name="Google Shape;78;p1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1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0" name="Google Shape;80;p1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1" name="Shape 81"/>
        <p:cNvGrpSpPr/>
        <p:nvPr/>
      </p:nvGrpSpPr>
      <p:grpSpPr>
        <a:xfrm>
          <a:off x="0" y="0"/>
          <a:ext cx="0" cy="0"/>
          <a:chOff x="0" y="0"/>
          <a:chExt cx="0" cy="0"/>
        </a:xfrm>
      </p:grpSpPr>
      <p:sp>
        <p:nvSpPr>
          <p:cNvPr id="82" name="Google Shape;82;p14"/>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3" name="Google Shape;83;p14"/>
          <p:cNvSpPr txBox="1"/>
          <p:nvPr>
            <p:ph idx="1" type="body"/>
          </p:nvPr>
        </p:nvSpPr>
        <p:spPr>
          <a:xfrm>
            <a:off x="3887788" y="987425"/>
            <a:ext cx="4629300" cy="4873500"/>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1"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14"/>
          <p:cNvSpPr txBox="1"/>
          <p:nvPr>
            <p:ph idx="2" type="body"/>
          </p:nvPr>
        </p:nvSpPr>
        <p:spPr>
          <a:xfrm>
            <a:off x="630238" y="2057400"/>
            <a:ext cx="2949600" cy="38115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5" name="Google Shape;85;p14"/>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6" name="Google Shape;86;p14"/>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7" name="Google Shape;87;p14"/>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8" name="Shape 88"/>
        <p:cNvGrpSpPr/>
        <p:nvPr/>
      </p:nvGrpSpPr>
      <p:grpSpPr>
        <a:xfrm>
          <a:off x="0" y="0"/>
          <a:ext cx="0" cy="0"/>
          <a:chOff x="0" y="0"/>
          <a:chExt cx="0" cy="0"/>
        </a:xfrm>
      </p:grpSpPr>
      <p:sp>
        <p:nvSpPr>
          <p:cNvPr id="89" name="Google Shape;89;p15"/>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0" name="Google Shape;90;p15"/>
          <p:cNvSpPr/>
          <p:nvPr>
            <p:ph idx="2" type="pic"/>
          </p:nvPr>
        </p:nvSpPr>
        <p:spPr>
          <a:xfrm>
            <a:off x="3887788" y="987425"/>
            <a:ext cx="4629300" cy="48735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 name="Google Shape;91;p15"/>
          <p:cNvSpPr txBox="1"/>
          <p:nvPr>
            <p:ph idx="1" type="body"/>
          </p:nvPr>
        </p:nvSpPr>
        <p:spPr>
          <a:xfrm>
            <a:off x="630238" y="2057400"/>
            <a:ext cx="2949600" cy="38115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2" name="Google Shape;92;p15"/>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3" name="Google Shape;93;p15"/>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4" name="Google Shape;94;p15"/>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5" name="Shape 95"/>
        <p:cNvGrpSpPr/>
        <p:nvPr/>
      </p:nvGrpSpPr>
      <p:grpSpPr>
        <a:xfrm>
          <a:off x="0" y="0"/>
          <a:ext cx="0" cy="0"/>
          <a:chOff x="0" y="0"/>
          <a:chExt cx="0" cy="0"/>
        </a:xfrm>
      </p:grpSpPr>
      <p:sp>
        <p:nvSpPr>
          <p:cNvPr id="96" name="Google Shape;96;p16"/>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7" name="Google Shape;97;p16"/>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1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9" name="Google Shape;99;p1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0" name="Google Shape;100;p1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17"/>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3" name="Google Shape;103;p17"/>
          <p:cNvSpPr txBox="1"/>
          <p:nvPr>
            <p:ph idx="1" type="body"/>
          </p:nvPr>
        </p:nvSpPr>
        <p:spPr>
          <a:xfrm rot="5400000">
            <a:off x="603975" y="389725"/>
            <a:ext cx="5811900" cy="57627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5" name="Google Shape;105;p1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6" name="Google Shape;106;p1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 name="Shape 19"/>
        <p:cNvGrpSpPr/>
        <p:nvPr/>
      </p:nvGrpSpPr>
      <p:grpSpPr>
        <a:xfrm>
          <a:off x="0" y="0"/>
          <a:ext cx="0" cy="0"/>
          <a:chOff x="0" y="0"/>
          <a:chExt cx="0" cy="0"/>
        </a:xfrm>
      </p:grpSpPr>
      <p:sp>
        <p:nvSpPr>
          <p:cNvPr id="20" name="Google Shape;20;p3"/>
          <p:cNvSpPr txBox="1"/>
          <p:nvPr>
            <p:ph type="title"/>
          </p:nvPr>
        </p:nvSpPr>
        <p:spPr>
          <a:xfrm>
            <a:off x="0" y="868361"/>
            <a:ext cx="9144000" cy="96043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1" i="0" sz="3400" u="none" cap="none" strike="noStrike">
                <a:solidFill>
                  <a:srgbClr val="06305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21" name="Google Shape;21;p3"/>
          <p:cNvSpPr txBox="1"/>
          <p:nvPr>
            <p:ph idx="1" type="body"/>
          </p:nvPr>
        </p:nvSpPr>
        <p:spPr>
          <a:xfrm>
            <a:off x="304800" y="1752600"/>
            <a:ext cx="4191000" cy="639763"/>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40"/>
              </a:spcBef>
              <a:spcAft>
                <a:spcPts val="0"/>
              </a:spcAft>
              <a:buClr>
                <a:srgbClr val="800000"/>
              </a:buClr>
              <a:buSzPts val="2200"/>
              <a:buFont typeface="Arimo"/>
              <a:buNone/>
              <a:defRPr b="1" i="0" sz="22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rgbClr val="063052"/>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800000"/>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5pPr>
            <a:lvl6pPr indent="-228600" lvl="5" marL="27432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6pPr>
            <a:lvl7pPr indent="-228600" lvl="6" marL="32004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7pPr>
            <a:lvl8pPr indent="-228600" lvl="7" marL="36576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8pPr>
            <a:lvl9pPr indent="-228600" lvl="8" marL="41148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9pPr>
          </a:lstStyle>
          <a:p/>
        </p:txBody>
      </p:sp>
      <p:sp>
        <p:nvSpPr>
          <p:cNvPr id="22" name="Google Shape;22;p3"/>
          <p:cNvSpPr txBox="1"/>
          <p:nvPr>
            <p:ph idx="2" type="body"/>
          </p:nvPr>
        </p:nvSpPr>
        <p:spPr>
          <a:xfrm>
            <a:off x="262462" y="2398712"/>
            <a:ext cx="4233338" cy="3544888"/>
          </a:xfrm>
          <a:prstGeom prst="rect">
            <a:avLst/>
          </a:prstGeom>
          <a:noFill/>
          <a:ln>
            <a:noFill/>
          </a:ln>
        </p:spPr>
        <p:txBody>
          <a:bodyPr anchorCtr="0" anchor="t" bIns="91425" lIns="91425" spcFirstLastPara="1" rIns="91425" wrap="square" tIns="91425"/>
          <a:lstStyle>
            <a:lvl1pPr indent="-368300" lvl="0" marL="457200" marR="0" rtl="0" algn="l">
              <a:lnSpc>
                <a:spcPct val="100000"/>
              </a:lnSpc>
              <a:spcBef>
                <a:spcPts val="440"/>
              </a:spcBef>
              <a:spcAft>
                <a:spcPts val="0"/>
              </a:spcAft>
              <a:buClr>
                <a:srgbClr val="800000"/>
              </a:buClr>
              <a:buSzPts val="2200"/>
              <a:buFont typeface="Arimo"/>
              <a:buChar char="4"/>
              <a:defRPr b="0" i="0" sz="22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rgbClr val="063052"/>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rgbClr val="8000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5pPr>
            <a:lvl6pPr indent="-330200" lvl="5" marL="27432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6pPr>
            <a:lvl7pPr indent="-330200" lvl="6" marL="32004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7pPr>
            <a:lvl8pPr indent="-330200" lvl="7" marL="36576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8pPr>
            <a:lvl9pPr indent="-330200" lvl="8" marL="41148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9pPr>
          </a:lstStyle>
          <a:p/>
        </p:txBody>
      </p:sp>
      <p:sp>
        <p:nvSpPr>
          <p:cNvPr id="23" name="Google Shape;23;p3"/>
          <p:cNvSpPr txBox="1"/>
          <p:nvPr>
            <p:ph idx="3" type="body"/>
          </p:nvPr>
        </p:nvSpPr>
        <p:spPr>
          <a:xfrm>
            <a:off x="4645026" y="1752600"/>
            <a:ext cx="4194174" cy="639763"/>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40"/>
              </a:spcBef>
              <a:spcAft>
                <a:spcPts val="0"/>
              </a:spcAft>
              <a:buClr>
                <a:srgbClr val="800000"/>
              </a:buClr>
              <a:buSzPts val="2200"/>
              <a:buFont typeface="Arimo"/>
              <a:buNone/>
              <a:defRPr b="1" i="0" sz="22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rgbClr val="063052"/>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800000"/>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5pPr>
            <a:lvl6pPr indent="-228600" lvl="5" marL="27432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6pPr>
            <a:lvl7pPr indent="-228600" lvl="6" marL="32004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7pPr>
            <a:lvl8pPr indent="-228600" lvl="7" marL="36576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8pPr>
            <a:lvl9pPr indent="-228600" lvl="8" marL="4114800" marR="0" rtl="0" algn="l">
              <a:lnSpc>
                <a:spcPct val="100000"/>
              </a:lnSpc>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9pPr>
          </a:lstStyle>
          <a:p/>
        </p:txBody>
      </p:sp>
      <p:sp>
        <p:nvSpPr>
          <p:cNvPr id="24" name="Google Shape;24;p3"/>
          <p:cNvSpPr txBox="1"/>
          <p:nvPr>
            <p:ph idx="4" type="body"/>
          </p:nvPr>
        </p:nvSpPr>
        <p:spPr>
          <a:xfrm>
            <a:off x="4585757" y="2398712"/>
            <a:ext cx="4236509" cy="3544888"/>
          </a:xfrm>
          <a:prstGeom prst="rect">
            <a:avLst/>
          </a:prstGeom>
          <a:noFill/>
          <a:ln>
            <a:noFill/>
          </a:ln>
        </p:spPr>
        <p:txBody>
          <a:bodyPr anchorCtr="0" anchor="t" bIns="91425" lIns="91425" spcFirstLastPara="1" rIns="91425" wrap="square" tIns="91425"/>
          <a:lstStyle>
            <a:lvl1pPr indent="-368300" lvl="0" marL="457200" marR="0" rtl="0" algn="l">
              <a:lnSpc>
                <a:spcPct val="100000"/>
              </a:lnSpc>
              <a:spcBef>
                <a:spcPts val="440"/>
              </a:spcBef>
              <a:spcAft>
                <a:spcPts val="0"/>
              </a:spcAft>
              <a:buClr>
                <a:srgbClr val="800000"/>
              </a:buClr>
              <a:buSzPts val="2200"/>
              <a:buFont typeface="Arimo"/>
              <a:buChar char="4"/>
              <a:defRPr b="0" i="0" sz="22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rgbClr val="063052"/>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rgbClr val="8000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5pPr>
            <a:lvl6pPr indent="-330200" lvl="5" marL="27432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6pPr>
            <a:lvl7pPr indent="-330200" lvl="6" marL="32004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7pPr>
            <a:lvl8pPr indent="-330200" lvl="7" marL="36576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8pPr>
            <a:lvl9pPr indent="-330200" lvl="8" marL="4114800" marR="0" rtl="0" algn="l">
              <a:lnSpc>
                <a:spcPct val="100000"/>
              </a:lnSpc>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5" name="Shape 25"/>
        <p:cNvGrpSpPr/>
        <p:nvPr/>
      </p:nvGrpSpPr>
      <p:grpSpPr>
        <a:xfrm>
          <a:off x="0" y="0"/>
          <a:ext cx="0" cy="0"/>
          <a:chOff x="0" y="0"/>
          <a:chExt cx="0" cy="0"/>
        </a:xfrm>
      </p:grpSpPr>
      <p:sp>
        <p:nvSpPr>
          <p:cNvPr id="26" name="Google Shape;26;p4"/>
          <p:cNvSpPr txBox="1"/>
          <p:nvPr>
            <p:ph type="title"/>
          </p:nvPr>
        </p:nvSpPr>
        <p:spPr>
          <a:xfrm>
            <a:off x="1792288" y="5469468"/>
            <a:ext cx="6437312" cy="566739"/>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1" i="0" sz="2000" u="none" cap="none" strike="noStrike">
                <a:solidFill>
                  <a:srgbClr val="06305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27" name="Google Shape;27;p4"/>
          <p:cNvSpPr/>
          <p:nvPr>
            <p:ph idx="2" type="pic"/>
          </p:nvPr>
        </p:nvSpPr>
        <p:spPr>
          <a:xfrm>
            <a:off x="1792288" y="1676400"/>
            <a:ext cx="5675312" cy="3962400"/>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rgbClr val="800000"/>
              </a:buClr>
              <a:buSzPts val="3200"/>
              <a:buFont typeface="Arimo"/>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rgbClr val="063052"/>
              </a:buClr>
              <a:buSzPts val="2800"/>
              <a:buFont typeface="Noto Sans Symbols"/>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rgbClr val="800000"/>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Noto Sans Symbols"/>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rgbClr val="800000"/>
              </a:buClr>
              <a:buSzPts val="2000"/>
              <a:buFont typeface="Arial Black"/>
              <a:buNone/>
              <a:defRPr b="0" i="0" sz="2000" u="none" cap="none" strike="noStrike">
                <a:solidFill>
                  <a:srgbClr val="063052"/>
                </a:solidFill>
                <a:latin typeface="Arial"/>
                <a:ea typeface="Arial"/>
                <a:cs typeface="Arial"/>
                <a:sym typeface="Arial"/>
              </a:defRPr>
            </a:lvl5pPr>
            <a:lvl6pPr lvl="5" marR="0" rtl="0" algn="l">
              <a:lnSpc>
                <a:spcPct val="100000"/>
              </a:lnSpc>
              <a:spcBef>
                <a:spcPts val="400"/>
              </a:spcBef>
              <a:spcAft>
                <a:spcPts val="0"/>
              </a:spcAft>
              <a:buClr>
                <a:srgbClr val="800000"/>
              </a:buClr>
              <a:buSzPts val="2000"/>
              <a:buFont typeface="Arial Black"/>
              <a:buNone/>
              <a:defRPr b="0" i="0" sz="2000" u="none" cap="none" strike="noStrike">
                <a:solidFill>
                  <a:srgbClr val="063052"/>
                </a:solidFill>
                <a:latin typeface="Arial"/>
                <a:ea typeface="Arial"/>
                <a:cs typeface="Arial"/>
                <a:sym typeface="Arial"/>
              </a:defRPr>
            </a:lvl6pPr>
            <a:lvl7pPr lvl="6" marR="0" rtl="0" algn="l">
              <a:lnSpc>
                <a:spcPct val="100000"/>
              </a:lnSpc>
              <a:spcBef>
                <a:spcPts val="400"/>
              </a:spcBef>
              <a:spcAft>
                <a:spcPts val="0"/>
              </a:spcAft>
              <a:buClr>
                <a:srgbClr val="800000"/>
              </a:buClr>
              <a:buSzPts val="2000"/>
              <a:buFont typeface="Arial Black"/>
              <a:buNone/>
              <a:defRPr b="0" i="0" sz="2000" u="none" cap="none" strike="noStrike">
                <a:solidFill>
                  <a:srgbClr val="063052"/>
                </a:solidFill>
                <a:latin typeface="Arial"/>
                <a:ea typeface="Arial"/>
                <a:cs typeface="Arial"/>
                <a:sym typeface="Arial"/>
              </a:defRPr>
            </a:lvl7pPr>
            <a:lvl8pPr lvl="7" marR="0" rtl="0" algn="l">
              <a:lnSpc>
                <a:spcPct val="100000"/>
              </a:lnSpc>
              <a:spcBef>
                <a:spcPts val="400"/>
              </a:spcBef>
              <a:spcAft>
                <a:spcPts val="0"/>
              </a:spcAft>
              <a:buClr>
                <a:srgbClr val="800000"/>
              </a:buClr>
              <a:buSzPts val="2000"/>
              <a:buFont typeface="Arial Black"/>
              <a:buNone/>
              <a:defRPr b="0" i="0" sz="2000" u="none" cap="none" strike="noStrike">
                <a:solidFill>
                  <a:srgbClr val="063052"/>
                </a:solidFill>
                <a:latin typeface="Arial"/>
                <a:ea typeface="Arial"/>
                <a:cs typeface="Arial"/>
                <a:sym typeface="Arial"/>
              </a:defRPr>
            </a:lvl8pPr>
            <a:lvl9pPr lvl="8" marR="0" rtl="0" algn="l">
              <a:lnSpc>
                <a:spcPct val="100000"/>
              </a:lnSpc>
              <a:spcBef>
                <a:spcPts val="400"/>
              </a:spcBef>
              <a:spcAft>
                <a:spcPts val="0"/>
              </a:spcAft>
              <a:buClr>
                <a:srgbClr val="800000"/>
              </a:buClr>
              <a:buSzPts val="2000"/>
              <a:buFont typeface="Arial Black"/>
              <a:buNone/>
              <a:defRPr b="0" i="0" sz="2000" u="none" cap="none" strike="noStrike">
                <a:solidFill>
                  <a:srgbClr val="063052"/>
                </a:solidFill>
                <a:latin typeface="Arial"/>
                <a:ea typeface="Arial"/>
                <a:cs typeface="Arial"/>
                <a:sym typeface="Arial"/>
              </a:defRPr>
            </a:lvl9pPr>
          </a:lstStyle>
          <a:p/>
        </p:txBody>
      </p:sp>
      <p:sp>
        <p:nvSpPr>
          <p:cNvPr id="28" name="Google Shape;28;p4"/>
          <p:cNvSpPr txBox="1"/>
          <p:nvPr>
            <p:ph idx="1" type="body"/>
          </p:nvPr>
        </p:nvSpPr>
        <p:spPr>
          <a:xfrm>
            <a:off x="1792288" y="6036206"/>
            <a:ext cx="6437312" cy="804863"/>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rgbClr val="800000"/>
              </a:buClr>
              <a:buSzPts val="1400"/>
              <a:buFont typeface="Arimo"/>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rgbClr val="063052"/>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rgbClr val="800000"/>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5pPr>
            <a:lvl6pPr indent="-228600" lvl="5" marL="27432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6pPr>
            <a:lvl7pPr indent="-228600" lvl="6" marL="32004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7pPr>
            <a:lvl8pPr indent="-228600" lvl="7" marL="36576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8pPr>
            <a:lvl9pPr indent="-228600" lvl="8" marL="41148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9" name="Shape 29"/>
        <p:cNvGrpSpPr/>
        <p:nvPr/>
      </p:nvGrpSpPr>
      <p:grpSpPr>
        <a:xfrm>
          <a:off x="0" y="0"/>
          <a:ext cx="0" cy="0"/>
          <a:chOff x="0" y="0"/>
          <a:chExt cx="0" cy="0"/>
        </a:xfrm>
      </p:grpSpPr>
      <p:sp>
        <p:nvSpPr>
          <p:cNvPr id="30" name="Google Shape;30;p5"/>
          <p:cNvSpPr txBox="1"/>
          <p:nvPr>
            <p:ph type="title"/>
          </p:nvPr>
        </p:nvSpPr>
        <p:spPr>
          <a:xfrm>
            <a:off x="4800600" y="2286000"/>
            <a:ext cx="4267200" cy="1752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1" i="0" sz="3400" u="none" cap="none" strike="noStrike">
                <a:solidFill>
                  <a:schemeClr val="accent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31" name="Google Shape;31;p5"/>
          <p:cNvSpPr txBox="1"/>
          <p:nvPr>
            <p:ph idx="1" type="body"/>
          </p:nvPr>
        </p:nvSpPr>
        <p:spPr>
          <a:xfrm>
            <a:off x="76200" y="4419600"/>
            <a:ext cx="5141912" cy="2057400"/>
          </a:xfrm>
          <a:prstGeom prst="rect">
            <a:avLst/>
          </a:prstGeom>
          <a:noFill/>
          <a:ln>
            <a:noFill/>
          </a:ln>
        </p:spPr>
        <p:txBody>
          <a:bodyPr anchorCtr="0" anchor="t" bIns="91425" lIns="91425" spcFirstLastPara="1" rIns="91425" wrap="square" tIns="91425"/>
          <a:lstStyle>
            <a:lvl1pPr indent="-228600" lvl="0" marL="457200" marR="0" rtl="0" algn="r">
              <a:lnSpc>
                <a:spcPct val="100000"/>
              </a:lnSpc>
              <a:spcBef>
                <a:spcPts val="480"/>
              </a:spcBef>
              <a:spcAft>
                <a:spcPts val="0"/>
              </a:spcAft>
              <a:buClr>
                <a:srgbClr val="800000"/>
              </a:buClr>
              <a:buSzPts val="2400"/>
              <a:buFont typeface="Arimo"/>
              <a:buNone/>
              <a:defRPr b="0" i="0" sz="2400" u="none" cap="none" strike="noStrike">
                <a:solidFill>
                  <a:srgbClr val="FFFFFF"/>
                </a:solidFill>
                <a:latin typeface="Calibri"/>
                <a:ea typeface="Calibri"/>
                <a:cs typeface="Calibri"/>
                <a:sym typeface="Calibri"/>
              </a:defRPr>
            </a:lvl1pPr>
            <a:lvl2pPr indent="-228600" lvl="1" marL="914400" marR="0" rtl="0" algn="l">
              <a:lnSpc>
                <a:spcPct val="100000"/>
              </a:lnSpc>
              <a:spcBef>
                <a:spcPts val="240"/>
              </a:spcBef>
              <a:spcAft>
                <a:spcPts val="0"/>
              </a:spcAft>
              <a:buClr>
                <a:srgbClr val="063052"/>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rgbClr val="800000"/>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5pPr>
            <a:lvl6pPr indent="-228600" lvl="5" marL="27432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6pPr>
            <a:lvl7pPr indent="-228600" lvl="6" marL="32004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7pPr>
            <a:lvl8pPr indent="-228600" lvl="7" marL="36576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8pPr>
            <a:lvl9pPr indent="-228600" lvl="8" marL="4114800" marR="0" rtl="0" algn="l">
              <a:lnSpc>
                <a:spcPct val="100000"/>
              </a:lnSpc>
              <a:spcBef>
                <a:spcPts val="180"/>
              </a:spcBef>
              <a:spcAft>
                <a:spcPts val="0"/>
              </a:spcAft>
              <a:buClr>
                <a:srgbClr val="800000"/>
              </a:buClr>
              <a:buSzPts val="900"/>
              <a:buFont typeface="Arial Black"/>
              <a:buNone/>
              <a:defRPr b="0" i="0" sz="9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8" name="Shape 38"/>
        <p:cNvGrpSpPr/>
        <p:nvPr/>
      </p:nvGrpSpPr>
      <p:grpSpPr>
        <a:xfrm>
          <a:off x="0" y="0"/>
          <a:ext cx="0" cy="0"/>
          <a:chOff x="0" y="0"/>
          <a:chExt cx="0" cy="0"/>
        </a:xfrm>
      </p:grpSpPr>
      <p:sp>
        <p:nvSpPr>
          <p:cNvPr id="39" name="Google Shape;39;p7"/>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0" name="Google Shape;40;p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4" name="Shape 44"/>
        <p:cNvGrpSpPr/>
        <p:nvPr/>
      </p:nvGrpSpPr>
      <p:grpSpPr>
        <a:xfrm>
          <a:off x="0" y="0"/>
          <a:ext cx="0" cy="0"/>
          <a:chOff x="0" y="0"/>
          <a:chExt cx="0" cy="0"/>
        </a:xfrm>
      </p:grpSpPr>
      <p:sp>
        <p:nvSpPr>
          <p:cNvPr id="45" name="Google Shape;45;p8"/>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6" name="Google Shape;46;p8"/>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7" name="Google Shape;47;p8"/>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8"/>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8"/>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0" name="Shape 50"/>
        <p:cNvGrpSpPr/>
        <p:nvPr/>
      </p:nvGrpSpPr>
      <p:grpSpPr>
        <a:xfrm>
          <a:off x="0" y="0"/>
          <a:ext cx="0" cy="0"/>
          <a:chOff x="0" y="0"/>
          <a:chExt cx="0" cy="0"/>
        </a:xfrm>
      </p:grpSpPr>
      <p:sp>
        <p:nvSpPr>
          <p:cNvPr id="51" name="Google Shape;51;p9"/>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9"/>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1"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3" name="Google Shape;53;p9"/>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9"/>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p9"/>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 name="Shape 56"/>
        <p:cNvGrpSpPr/>
        <p:nvPr/>
      </p:nvGrpSpPr>
      <p:grpSpPr>
        <a:xfrm>
          <a:off x="0" y="0"/>
          <a:ext cx="0" cy="0"/>
          <a:chOff x="0" y="0"/>
          <a:chExt cx="0" cy="0"/>
        </a:xfrm>
      </p:grpSpPr>
      <p:sp>
        <p:nvSpPr>
          <p:cNvPr id="57" name="Google Shape;57;p10"/>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0"/>
          <p:cNvSpPr txBox="1"/>
          <p:nvPr>
            <p:ph idx="1" type="body"/>
          </p:nvPr>
        </p:nvSpPr>
        <p:spPr>
          <a:xfrm>
            <a:off x="628650" y="1825625"/>
            <a:ext cx="3867000" cy="4351200"/>
          </a:xfrm>
          <a:prstGeom prst="rect">
            <a:avLst/>
          </a:prstGeom>
          <a:noFill/>
          <a:ln>
            <a:noFill/>
          </a:ln>
        </p:spPr>
        <p:txBody>
          <a:bodyPr anchorCtr="0" anchor="t" bIns="45700" lIns="91425" spcFirstLastPara="1" rIns="91425" wrap="square" tIns="45700"/>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2" type="body"/>
          </p:nvPr>
        </p:nvSpPr>
        <p:spPr>
          <a:xfrm>
            <a:off x="4648200" y="1825625"/>
            <a:ext cx="3867000" cy="4351200"/>
          </a:xfrm>
          <a:prstGeom prst="rect">
            <a:avLst/>
          </a:prstGeom>
          <a:noFill/>
          <a:ln>
            <a:noFill/>
          </a:ln>
        </p:spPr>
        <p:txBody>
          <a:bodyPr anchorCtr="0" anchor="t" bIns="45700" lIns="91425" spcFirstLastPara="1" rIns="91425" wrap="square" tIns="45700"/>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0"/>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1" name="Google Shape;61;p10"/>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2" name="Google Shape;62;p10"/>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3" name="Shape 63"/>
        <p:cNvGrpSpPr/>
        <p:nvPr/>
      </p:nvGrpSpPr>
      <p:grpSpPr>
        <a:xfrm>
          <a:off x="0" y="0"/>
          <a:ext cx="0" cy="0"/>
          <a:chOff x="0" y="0"/>
          <a:chExt cx="0" cy="0"/>
        </a:xfrm>
      </p:grpSpPr>
      <p:sp>
        <p:nvSpPr>
          <p:cNvPr id="64" name="Google Shape;64;p11"/>
          <p:cNvSpPr txBox="1"/>
          <p:nvPr>
            <p:ph type="title"/>
          </p:nvPr>
        </p:nvSpPr>
        <p:spPr>
          <a:xfrm>
            <a:off x="630238" y="365125"/>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5" name="Google Shape;65;p11"/>
          <p:cNvSpPr txBox="1"/>
          <p:nvPr>
            <p:ph idx="1" type="body"/>
          </p:nvPr>
        </p:nvSpPr>
        <p:spPr>
          <a:xfrm>
            <a:off x="630238" y="1681163"/>
            <a:ext cx="3868800" cy="823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6" name="Google Shape;66;p11"/>
          <p:cNvSpPr txBox="1"/>
          <p:nvPr>
            <p:ph idx="2" type="body"/>
          </p:nvPr>
        </p:nvSpPr>
        <p:spPr>
          <a:xfrm>
            <a:off x="630238" y="2505075"/>
            <a:ext cx="3868800" cy="36846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1"/>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8" name="Google Shape;68;p11"/>
          <p:cNvSpPr txBox="1"/>
          <p:nvPr>
            <p:ph idx="4" type="body"/>
          </p:nvPr>
        </p:nvSpPr>
        <p:spPr>
          <a:xfrm>
            <a:off x="4629150" y="2505075"/>
            <a:ext cx="3887700" cy="36846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1"/>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11"/>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 name="Google Shape;71;p11"/>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15.xml"/><Relationship Id="rId1" Type="http://schemas.openxmlformats.org/officeDocument/2006/relationships/image" Target="../media/image3.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651353"/>
            <a:ext cx="7886700" cy="103933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0"/>
              </a:spcBef>
              <a:spcAft>
                <a:spcPts val="0"/>
              </a:spcAft>
              <a:buClr>
                <a:srgbClr val="000000"/>
              </a:buClr>
              <a:buSzPts val="2400"/>
              <a:buFont typeface="Arial"/>
              <a:buChar char="•"/>
              <a:defRPr b="1" i="0" sz="2400" u="none" cap="none" strike="noStrike">
                <a:solidFill>
                  <a:srgbClr val="000000"/>
                </a:solidFill>
                <a:latin typeface="Montserrat SemiBold"/>
                <a:ea typeface="Montserrat SemiBold"/>
                <a:cs typeface="Montserrat SemiBold"/>
                <a:sym typeface="Montserrat SemiBold"/>
              </a:defRPr>
            </a:lvl1pPr>
            <a:lvl2pPr indent="-355600" lvl="1" marL="914400"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Montserrat Medium"/>
                <a:ea typeface="Montserrat Medium"/>
                <a:cs typeface="Montserrat Medium"/>
                <a:sym typeface="Montserrat Medium"/>
              </a:defRPr>
            </a:lvl2pPr>
            <a:lvl3pPr indent="-342900" lvl="2" marL="1371600" marR="0" rtl="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 name="Google Shape;14;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32" name="Shape 32"/>
        <p:cNvGrpSpPr/>
        <p:nvPr/>
      </p:nvGrpSpPr>
      <p:grpSpPr>
        <a:xfrm>
          <a:off x="0" y="0"/>
          <a:ext cx="0" cy="0"/>
          <a:chOff x="0" y="0"/>
          <a:chExt cx="0" cy="0"/>
        </a:xfrm>
      </p:grpSpPr>
      <p:sp>
        <p:nvSpPr>
          <p:cNvPr id="33" name="Google Shape;33;p6"/>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4" name="Google Shape;34;p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0.png"/><Relationship Id="rId12"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25.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d4tm.org/pathways/paths-and-projects.html"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hyperlink" Target="mailto:supplyorders@toastmasters.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s://d96toastmasters.ca/pathways/paths-levels-projects" TargetMode="External"/><Relationship Id="rId4" Type="http://schemas.openxmlformats.org/officeDocument/2006/relationships/hyperlink" Target="https://d96toastmasters.ca/resources/member/pathways-resourc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76200" y="131523"/>
            <a:ext cx="6199340" cy="175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3400" u="none" cap="none" strike="noStrike">
                <a:solidFill>
                  <a:schemeClr val="accent3"/>
                </a:solidFill>
                <a:latin typeface="Calibri"/>
                <a:ea typeface="Calibri"/>
                <a:cs typeface="Calibri"/>
                <a:sym typeface="Calibri"/>
              </a:rPr>
              <a:t>Pathways </a:t>
            </a:r>
            <a:r>
              <a:rPr lang="en-US"/>
              <a:t>Learning Experience</a:t>
            </a:r>
            <a:endParaRPr/>
          </a:p>
        </p:txBody>
      </p:sp>
      <p:sp>
        <p:nvSpPr>
          <p:cNvPr id="112" name="Google Shape;112;p18"/>
          <p:cNvSpPr txBox="1"/>
          <p:nvPr>
            <p:ph idx="1" type="body"/>
          </p:nvPr>
        </p:nvSpPr>
        <p:spPr>
          <a:xfrm>
            <a:off x="76200" y="4419599"/>
            <a:ext cx="5141912" cy="2306877"/>
          </a:xfrm>
          <a:prstGeom prst="rect">
            <a:avLst/>
          </a:prstGeom>
          <a:noFill/>
          <a:ln>
            <a:noFill/>
          </a:ln>
        </p:spPr>
        <p:txBody>
          <a:bodyPr anchorCtr="0" anchor="b" bIns="91425" lIns="91425" spcFirstLastPara="1" rIns="91425" wrap="square" tIns="91425">
            <a:noAutofit/>
          </a:bodyPr>
          <a:lstStyle/>
          <a:p>
            <a:pPr indent="-228600" lvl="0" marL="457200" marR="0" rtl="0" algn="l">
              <a:lnSpc>
                <a:spcPct val="90000"/>
              </a:lnSpc>
              <a:spcBef>
                <a:spcPts val="480"/>
              </a:spcBef>
              <a:spcAft>
                <a:spcPts val="0"/>
              </a:spcAft>
              <a:buClr>
                <a:srgbClr val="800000"/>
              </a:buClr>
              <a:buSzPts val="2400"/>
              <a:buFont typeface="Arimo"/>
              <a:buNone/>
            </a:pPr>
            <a:r>
              <a:t/>
            </a:r>
            <a:endParaRPr b="0" i="0" sz="2000" u="none" cap="none" strike="noStrike">
              <a:solidFill>
                <a:srgbClr val="FFFFFF"/>
              </a:solidFill>
              <a:latin typeface="Calibri"/>
              <a:ea typeface="Calibri"/>
              <a:cs typeface="Calibri"/>
              <a:sym typeface="Calibri"/>
            </a:endParaRPr>
          </a:p>
          <a:p>
            <a:pPr indent="-228600" lvl="0" marL="457200" marR="0" rtl="0" algn="l">
              <a:lnSpc>
                <a:spcPct val="90000"/>
              </a:lnSpc>
              <a:spcBef>
                <a:spcPts val="480"/>
              </a:spcBef>
              <a:spcAft>
                <a:spcPts val="0"/>
              </a:spcAft>
              <a:buClr>
                <a:srgbClr val="800000"/>
              </a:buClr>
              <a:buSzPts val="2400"/>
              <a:buFont typeface="Arimo"/>
              <a:buNone/>
            </a:pPr>
            <a:r>
              <a:t/>
            </a:r>
            <a:endParaRPr b="0" i="0" sz="2000" u="none" cap="none" strike="noStrike">
              <a:solidFill>
                <a:srgbClr val="FFFFFF"/>
              </a:solidFill>
              <a:latin typeface="Calibri"/>
              <a:ea typeface="Calibri"/>
              <a:cs typeface="Calibri"/>
              <a:sym typeface="Calibri"/>
            </a:endParaRPr>
          </a:p>
          <a:p>
            <a:pPr indent="-228600" lvl="0" marL="457200" marR="0" rtl="0" algn="l">
              <a:lnSpc>
                <a:spcPct val="90000"/>
              </a:lnSpc>
              <a:spcBef>
                <a:spcPts val="480"/>
              </a:spcBef>
              <a:spcAft>
                <a:spcPts val="0"/>
              </a:spcAft>
              <a:buClr>
                <a:srgbClr val="800000"/>
              </a:buClr>
              <a:buSzPts val="2400"/>
              <a:buFont typeface="Arimo"/>
              <a:buNone/>
            </a:pPr>
            <a:r>
              <a:t/>
            </a:r>
            <a:endParaRPr b="0" i="0" sz="2000" u="none" cap="none" strike="noStrike">
              <a:solidFill>
                <a:srgbClr val="FFFFFF"/>
              </a:solidFill>
              <a:latin typeface="Calibri"/>
              <a:ea typeface="Calibri"/>
              <a:cs typeface="Calibri"/>
              <a:sym typeface="Calibri"/>
            </a:endParaRPr>
          </a:p>
          <a:p>
            <a:pPr indent="-228600" lvl="0" marL="457200" marR="0" rtl="0" algn="l">
              <a:lnSpc>
                <a:spcPct val="90000"/>
              </a:lnSpc>
              <a:spcBef>
                <a:spcPts val="480"/>
              </a:spcBef>
              <a:spcAft>
                <a:spcPts val="0"/>
              </a:spcAft>
              <a:buClr>
                <a:srgbClr val="800000"/>
              </a:buClr>
              <a:buSzPts val="2400"/>
              <a:buFont typeface="Arimo"/>
              <a:buNone/>
            </a:pPr>
            <a:r>
              <a:rPr b="0" i="0" lang="en-US" sz="2000" u="none" cap="none" strike="noStrike">
                <a:solidFill>
                  <a:srgbClr val="FFFFFF"/>
                </a:solidFill>
                <a:latin typeface="Calibri"/>
                <a:ea typeface="Calibri"/>
                <a:cs typeface="Calibri"/>
                <a:sym typeface="Calibri"/>
              </a:rPr>
              <a:t>Facilitator(s):  </a:t>
            </a:r>
            <a:br>
              <a:rPr b="0" i="0" lang="en-US" sz="2000" u="none" cap="none" strike="noStrike">
                <a:solidFill>
                  <a:srgbClr val="FFFFFF"/>
                </a:solidFill>
                <a:latin typeface="Calibri"/>
                <a:ea typeface="Calibri"/>
                <a:cs typeface="Calibri"/>
                <a:sym typeface="Calibri"/>
              </a:rPr>
            </a:br>
            <a:r>
              <a:rPr b="0" i="0" lang="en-US" sz="2000" u="none" cap="none" strike="noStrike">
                <a:solidFill>
                  <a:srgbClr val="FFFFFF"/>
                </a:solidFill>
                <a:latin typeface="Calibri"/>
                <a:ea typeface="Calibri"/>
                <a:cs typeface="Calibri"/>
                <a:sym typeface="Calibri"/>
              </a:rPr>
              <a:t>Maureen McBea</a:t>
            </a:r>
            <a:r>
              <a:rPr lang="en-US"/>
              <a:t>th, </a:t>
            </a:r>
            <a:r>
              <a:rPr b="0" i="0" lang="en-US" sz="2000" u="none" cap="none" strike="noStrike">
                <a:solidFill>
                  <a:srgbClr val="FFFFFF"/>
                </a:solidFill>
                <a:latin typeface="Calibri"/>
                <a:ea typeface="Calibri"/>
                <a:cs typeface="Calibri"/>
                <a:sym typeface="Calibri"/>
              </a:rPr>
              <a:t>Janice Parkinson</a:t>
            </a:r>
            <a:endParaRPr/>
          </a:p>
          <a:p>
            <a:pPr indent="-228600" lvl="0" marL="457200" marR="0" rtl="0" algn="l">
              <a:lnSpc>
                <a:spcPct val="90000"/>
              </a:lnSpc>
              <a:spcBef>
                <a:spcPts val="480"/>
              </a:spcBef>
              <a:spcAft>
                <a:spcPts val="0"/>
              </a:spcAft>
              <a:buClr>
                <a:srgbClr val="800000"/>
              </a:buClr>
              <a:buSzPts val="2400"/>
              <a:buFont typeface="Arimo"/>
              <a:buNone/>
            </a:pPr>
            <a:r>
              <a:rPr b="0" i="0" lang="en-US" sz="2000" u="none" cap="none" strike="noStrike">
                <a:solidFill>
                  <a:srgbClr val="FFFFFF"/>
                </a:solidFill>
                <a:latin typeface="Calibri"/>
                <a:ea typeface="Calibri"/>
                <a:cs typeface="Calibri"/>
                <a:sym typeface="Calibri"/>
              </a:rPr>
              <a:t>Date: </a:t>
            </a:r>
            <a:r>
              <a:rPr lang="en-US"/>
              <a:t>October 22, 2018</a:t>
            </a:r>
            <a:endParaRPr/>
          </a:p>
        </p:txBody>
      </p:sp>
      <p:sp>
        <p:nvSpPr>
          <p:cNvPr id="113" name="Google Shape;113;p18"/>
          <p:cNvSpPr txBox="1"/>
          <p:nvPr/>
        </p:nvSpPr>
        <p:spPr>
          <a:xfrm>
            <a:off x="4659682" y="2275039"/>
            <a:ext cx="4295384" cy="1753644"/>
          </a:xfrm>
          <a:prstGeom prst="rect">
            <a:avLst/>
          </a:prstGeom>
          <a:noFill/>
          <a:ln>
            <a:noFill/>
          </a:ln>
        </p:spPr>
        <p:txBody>
          <a:bodyPr anchorCtr="0" anchor="b" bIns="91425" lIns="91425" spcFirstLastPara="1" rIns="91425" wrap="square" tIns="91425">
            <a:noAutofit/>
          </a:bodyPr>
          <a:lstStyle/>
          <a:p>
            <a:pPr indent="-228600" lvl="0" marL="457200" marR="0" rtl="0" algn="l">
              <a:lnSpc>
                <a:spcPct val="100000"/>
              </a:lnSpc>
              <a:spcBef>
                <a:spcPts val="480"/>
              </a:spcBef>
              <a:spcAft>
                <a:spcPts val="0"/>
              </a:spcAft>
              <a:buClr>
                <a:srgbClr val="800000"/>
              </a:buClr>
              <a:buSzPts val="2400"/>
              <a:buFont typeface="Arimo"/>
              <a:buNone/>
            </a:pPr>
            <a:r>
              <a:rPr b="0" i="0" lang="en-US" sz="2400" u="none" cap="none" strike="noStrike">
                <a:solidFill>
                  <a:srgbClr val="FFFFFF"/>
                </a:solidFill>
                <a:latin typeface="Calibri"/>
                <a:ea typeface="Calibri"/>
                <a:cs typeface="Calibri"/>
                <a:sym typeface="Calibri"/>
              </a:rPr>
              <a:t>District 96</a:t>
            </a:r>
            <a:endParaRPr/>
          </a:p>
          <a:p>
            <a:pPr indent="-228600" lvl="0" marL="457200" marR="0" rtl="0" algn="l">
              <a:lnSpc>
                <a:spcPct val="100000"/>
              </a:lnSpc>
              <a:spcBef>
                <a:spcPts val="480"/>
              </a:spcBef>
              <a:spcAft>
                <a:spcPts val="0"/>
              </a:spcAft>
              <a:buClr>
                <a:srgbClr val="800000"/>
              </a:buClr>
              <a:buSzPts val="2400"/>
              <a:buFont typeface="Arimo"/>
              <a:buNone/>
            </a:pPr>
            <a:r>
              <a:rPr b="0" i="0" lang="en-US" sz="2400" u="none" cap="none" strike="noStrike">
                <a:solidFill>
                  <a:srgbClr val="FFFFFF"/>
                </a:solidFill>
                <a:latin typeface="Calibri"/>
                <a:ea typeface="Calibri"/>
                <a:cs typeface="Calibri"/>
                <a:sym typeface="Calibri"/>
              </a:rPr>
              <a:t>Club Management Curriculum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7"/>
          <p:cNvSpPr txBox="1"/>
          <p:nvPr/>
        </p:nvSpPr>
        <p:spPr>
          <a:xfrm>
            <a:off x="228600" y="670560"/>
            <a:ext cx="8991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Take the Assessment</a:t>
            </a:r>
            <a:endParaRPr b="1" i="0" sz="3400" u="none" cap="none" strike="noStrike">
              <a:solidFill>
                <a:srgbClr val="063052"/>
              </a:solidFill>
              <a:latin typeface="Arial"/>
              <a:ea typeface="Arial"/>
              <a:cs typeface="Arial"/>
              <a:sym typeface="Arial"/>
            </a:endParaRPr>
          </a:p>
        </p:txBody>
      </p:sp>
      <p:pic>
        <p:nvPicPr>
          <p:cNvPr id="172" name="Google Shape;172;p27"/>
          <p:cNvPicPr preferRelativeResize="0"/>
          <p:nvPr/>
        </p:nvPicPr>
        <p:blipFill rotWithShape="1">
          <a:blip r:embed="rId3">
            <a:alphaModFix/>
          </a:blip>
          <a:srcRect b="54865" l="0" r="0" t="0"/>
          <a:stretch/>
        </p:blipFill>
        <p:spPr>
          <a:xfrm>
            <a:off x="0" y="819907"/>
            <a:ext cx="9144000" cy="2355149"/>
          </a:xfrm>
          <a:prstGeom prst="rect">
            <a:avLst/>
          </a:prstGeom>
          <a:noFill/>
          <a:ln>
            <a:noFill/>
          </a:ln>
        </p:spPr>
      </p:pic>
      <p:pic>
        <p:nvPicPr>
          <p:cNvPr id="173" name="Google Shape;173;p27"/>
          <p:cNvPicPr preferRelativeResize="0"/>
          <p:nvPr/>
        </p:nvPicPr>
        <p:blipFill rotWithShape="1">
          <a:blip r:embed="rId4">
            <a:alphaModFix/>
          </a:blip>
          <a:srcRect b="9246" l="2125" r="2582" t="11789"/>
          <a:stretch/>
        </p:blipFill>
        <p:spPr>
          <a:xfrm>
            <a:off x="593050" y="3038175"/>
            <a:ext cx="7618300" cy="3664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nvSpPr>
        <p:spPr>
          <a:xfrm>
            <a:off x="228600" y="670560"/>
            <a:ext cx="8991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Take the Assessment</a:t>
            </a:r>
            <a:endParaRPr b="1" i="0" sz="3400" u="none" cap="none" strike="noStrike">
              <a:solidFill>
                <a:srgbClr val="063052"/>
              </a:solidFill>
              <a:latin typeface="Arial"/>
              <a:ea typeface="Arial"/>
              <a:cs typeface="Arial"/>
              <a:sym typeface="Arial"/>
            </a:endParaRPr>
          </a:p>
        </p:txBody>
      </p:sp>
      <p:pic>
        <p:nvPicPr>
          <p:cNvPr id="179" name="Google Shape;179;p28"/>
          <p:cNvPicPr preferRelativeResize="0"/>
          <p:nvPr/>
        </p:nvPicPr>
        <p:blipFill>
          <a:blip r:embed="rId3">
            <a:alphaModFix/>
          </a:blip>
          <a:stretch>
            <a:fillRect/>
          </a:stretch>
        </p:blipFill>
        <p:spPr>
          <a:xfrm>
            <a:off x="1748075" y="1813540"/>
            <a:ext cx="5364550" cy="408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Quick and Easy Way</a:t>
            </a:r>
            <a:endParaRPr/>
          </a:p>
        </p:txBody>
      </p:sp>
      <p:sp>
        <p:nvSpPr>
          <p:cNvPr id="186" name="Google Shape;186;p29"/>
          <p:cNvSpPr txBox="1"/>
          <p:nvPr>
            <p:ph idx="1" type="body"/>
          </p:nvPr>
        </p:nvSpPr>
        <p:spPr>
          <a:xfrm>
            <a:off x="628650" y="1825624"/>
            <a:ext cx="8174100" cy="14472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Take the Assessment</a:t>
            </a:r>
            <a:endParaRPr b="0">
              <a:solidFill>
                <a:srgbClr val="999999"/>
              </a:solidFill>
            </a:endParaRPr>
          </a:p>
          <a:p>
            <a:pPr indent="-381000" lvl="0" marL="457200" marR="0" rtl="0" algn="l">
              <a:lnSpc>
                <a:spcPct val="114000"/>
              </a:lnSpc>
              <a:spcBef>
                <a:spcPts val="0"/>
              </a:spcBef>
              <a:spcAft>
                <a:spcPts val="0"/>
              </a:spcAft>
              <a:buSzPts val="2400"/>
              <a:buAutoNum type="arabicPeriod"/>
            </a:pPr>
            <a:r>
              <a:rPr lang="en-US"/>
              <a:t>Pick one of the recommendations</a:t>
            </a:r>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Get started ...</a:t>
            </a:r>
            <a:endParaRPr b="0">
              <a:solidFill>
                <a:srgbClr val="999999"/>
              </a:solidFill>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pic>
        <p:nvPicPr>
          <p:cNvPr id="187" name="Google Shape;187;p29"/>
          <p:cNvPicPr preferRelativeResize="0"/>
          <p:nvPr/>
        </p:nvPicPr>
        <p:blipFill>
          <a:blip r:embed="rId3">
            <a:alphaModFix/>
          </a:blip>
          <a:stretch>
            <a:fillRect/>
          </a:stretch>
        </p:blipFill>
        <p:spPr>
          <a:xfrm>
            <a:off x="2781300" y="2797525"/>
            <a:ext cx="5734050" cy="361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Quick and Easy Way</a:t>
            </a:r>
            <a:endParaRPr/>
          </a:p>
        </p:txBody>
      </p:sp>
      <p:sp>
        <p:nvSpPr>
          <p:cNvPr id="194" name="Google Shape;194;p30"/>
          <p:cNvSpPr txBox="1"/>
          <p:nvPr>
            <p:ph idx="1" type="body"/>
          </p:nvPr>
        </p:nvSpPr>
        <p:spPr>
          <a:xfrm>
            <a:off x="628650" y="1825624"/>
            <a:ext cx="8174100" cy="4700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Take the Assessment</a:t>
            </a:r>
            <a:endParaRPr b="0">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Pick one of the recommendations</a:t>
            </a:r>
            <a:endParaRPr b="0">
              <a:solidFill>
                <a:srgbClr val="999999"/>
              </a:solidFill>
            </a:endParaRPr>
          </a:p>
          <a:p>
            <a:pPr indent="-381000" lvl="0" marL="457200" marR="0" rtl="0" algn="l">
              <a:lnSpc>
                <a:spcPct val="114000"/>
              </a:lnSpc>
              <a:spcBef>
                <a:spcPts val="0"/>
              </a:spcBef>
              <a:spcAft>
                <a:spcPts val="0"/>
              </a:spcAft>
              <a:buSzPts val="2400"/>
              <a:buAutoNum type="arabicPeriod"/>
            </a:pPr>
            <a:r>
              <a:rPr lang="en-US"/>
              <a:t>Get started ...</a:t>
            </a:r>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Login to Base Camp</a:t>
            </a:r>
            <a:endParaRPr/>
          </a:p>
        </p:txBody>
      </p:sp>
      <p:sp>
        <p:nvSpPr>
          <p:cNvPr id="201" name="Google Shape;201;p31"/>
          <p:cNvSpPr txBox="1"/>
          <p:nvPr>
            <p:ph idx="1" type="body"/>
          </p:nvPr>
        </p:nvSpPr>
        <p:spPr>
          <a:xfrm>
            <a:off x="628650" y="1825624"/>
            <a:ext cx="8174100" cy="4700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Take the Assessment</a:t>
            </a:r>
            <a:endParaRPr b="0">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Pick one of the recommendations</a:t>
            </a:r>
            <a:endParaRPr b="0">
              <a:solidFill>
                <a:srgbClr val="999999"/>
              </a:solidFill>
            </a:endParaRPr>
          </a:p>
          <a:p>
            <a:pPr indent="-381000" lvl="0" marL="457200" marR="0" rtl="0" algn="l">
              <a:lnSpc>
                <a:spcPct val="114000"/>
              </a:lnSpc>
              <a:spcBef>
                <a:spcPts val="0"/>
              </a:spcBef>
              <a:spcAft>
                <a:spcPts val="0"/>
              </a:spcAft>
              <a:buSzPts val="2400"/>
              <a:buAutoNum type="arabicPeriod"/>
            </a:pPr>
            <a:r>
              <a:rPr lang="en-US"/>
              <a:t>Get started ...</a:t>
            </a:r>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pic>
        <p:nvPicPr>
          <p:cNvPr id="202" name="Google Shape;202;p31"/>
          <p:cNvPicPr preferRelativeResize="0"/>
          <p:nvPr/>
        </p:nvPicPr>
        <p:blipFill rotWithShape="1">
          <a:blip r:embed="rId3">
            <a:alphaModFix/>
          </a:blip>
          <a:srcRect b="0" l="0" r="0" t="0"/>
          <a:stretch/>
        </p:blipFill>
        <p:spPr>
          <a:xfrm>
            <a:off x="362887" y="1698775"/>
            <a:ext cx="8418226" cy="438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Long Way</a:t>
            </a:r>
            <a:endParaRPr/>
          </a:p>
        </p:txBody>
      </p:sp>
      <p:sp>
        <p:nvSpPr>
          <p:cNvPr id="209" name="Google Shape;209;p32"/>
          <p:cNvSpPr txBox="1"/>
          <p:nvPr>
            <p:ph idx="1" type="body"/>
          </p:nvPr>
        </p:nvSpPr>
        <p:spPr>
          <a:xfrm>
            <a:off x="628650" y="1825624"/>
            <a:ext cx="8174100" cy="4700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chemeClr val="dk1"/>
              </a:buClr>
              <a:buSzPts val="2400"/>
              <a:buFont typeface="Calibri"/>
              <a:buAutoNum type="arabicPeriod"/>
            </a:pPr>
            <a:r>
              <a:rPr b="0" lang="en-US"/>
              <a:t>Learn about the different paths</a:t>
            </a:r>
            <a:r>
              <a:rPr b="0" i="0" lang="en-US" u="none" cap="none" strike="noStrike">
                <a:solidFill>
                  <a:schemeClr val="dk1"/>
                </a:solidFill>
                <a:latin typeface="Calibri"/>
                <a:ea typeface="Calibri"/>
                <a:cs typeface="Calibri"/>
                <a:sym typeface="Calibri"/>
              </a:rPr>
              <a:t> </a:t>
            </a:r>
            <a:endParaRPr b="0"/>
          </a:p>
          <a:p>
            <a:pPr indent="-381000" lvl="0" marL="457200" marR="0" rtl="0" algn="l">
              <a:lnSpc>
                <a:spcPct val="114000"/>
              </a:lnSpc>
              <a:spcBef>
                <a:spcPts val="0"/>
              </a:spcBef>
              <a:spcAft>
                <a:spcPts val="0"/>
              </a:spcAft>
              <a:buClr>
                <a:schemeClr val="dk1"/>
              </a:buClr>
              <a:buSzPts val="2400"/>
              <a:buFont typeface="Calibri"/>
              <a:buAutoNum type="arabicPeriod"/>
            </a:pPr>
            <a:r>
              <a:rPr b="0" lang="en-US"/>
              <a:t>Figure out what the differences are</a:t>
            </a:r>
            <a:endParaRPr/>
          </a:p>
          <a:p>
            <a:pPr indent="-381000" lvl="0" marL="457200" marR="0" rtl="0" algn="l">
              <a:lnSpc>
                <a:spcPct val="114000"/>
              </a:lnSpc>
              <a:spcBef>
                <a:spcPts val="0"/>
              </a:spcBef>
              <a:spcAft>
                <a:spcPts val="0"/>
              </a:spcAft>
              <a:buClr>
                <a:schemeClr val="dk1"/>
              </a:buClr>
              <a:buSzPts val="2400"/>
              <a:buFont typeface="Calibri"/>
              <a:buAutoNum type="arabicPeriod"/>
            </a:pPr>
            <a:r>
              <a:rPr b="0" lang="en-US"/>
              <a:t>Determine which projects you REALLY want to do</a:t>
            </a:r>
            <a:endParaRPr/>
          </a:p>
          <a:p>
            <a:pPr indent="-381000" lvl="0" marL="457200" marR="0" rtl="0" algn="l">
              <a:lnSpc>
                <a:spcPct val="114000"/>
              </a:lnSpc>
              <a:spcBef>
                <a:spcPts val="0"/>
              </a:spcBef>
              <a:spcAft>
                <a:spcPts val="0"/>
              </a:spcAft>
              <a:buSzPts val="2400"/>
              <a:buAutoNum type="arabicPeriod"/>
            </a:pPr>
            <a:r>
              <a:rPr b="0" lang="en-US"/>
              <a:t>Take the assessment - skip the questions and pick your path</a:t>
            </a:r>
            <a:endParaRPr b="0"/>
          </a:p>
          <a:p>
            <a:pPr indent="-381000" lvl="0" marL="457200" marR="0" rtl="0" algn="l">
              <a:lnSpc>
                <a:spcPct val="114000"/>
              </a:lnSpc>
              <a:spcBef>
                <a:spcPts val="0"/>
              </a:spcBef>
              <a:spcAft>
                <a:spcPts val="0"/>
              </a:spcAft>
              <a:buSzPts val="2400"/>
              <a:buAutoNum type="arabicPeriod"/>
            </a:pPr>
            <a:r>
              <a:rPr b="0" lang="en-US"/>
              <a:t>Get Started</a:t>
            </a:r>
            <a:endParaRPr b="0"/>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Long Way</a:t>
            </a:r>
            <a:endParaRPr/>
          </a:p>
        </p:txBody>
      </p:sp>
      <p:sp>
        <p:nvSpPr>
          <p:cNvPr id="216" name="Google Shape;216;p33"/>
          <p:cNvSpPr txBox="1"/>
          <p:nvPr>
            <p:ph idx="1" type="body"/>
          </p:nvPr>
        </p:nvSpPr>
        <p:spPr>
          <a:xfrm>
            <a:off x="628650" y="1825624"/>
            <a:ext cx="8174100" cy="22281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chemeClr val="dk1"/>
              </a:buClr>
              <a:buSzPts val="2400"/>
              <a:buFont typeface="Calibri"/>
              <a:buAutoNum type="arabicPeriod"/>
            </a:pPr>
            <a:r>
              <a:rPr lang="en-US"/>
              <a:t>Learn about the different paths</a:t>
            </a:r>
            <a:r>
              <a:rPr i="0" lang="en-US" u="none" cap="none" strike="noStrike">
                <a:solidFill>
                  <a:schemeClr val="dk1"/>
                </a:solidFill>
              </a:rPr>
              <a:t> </a:t>
            </a:r>
            <a:endParaRPr/>
          </a:p>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Figure out what the differences are</a:t>
            </a:r>
            <a:endParaRPr>
              <a:solidFill>
                <a:srgbClr val="999999"/>
              </a:solidFill>
            </a:endParaRPr>
          </a:p>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Determine which projects you REALLY want to do</a:t>
            </a:r>
            <a:endParaRPr>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Take the assessment - skip the questions and pick your path</a:t>
            </a:r>
            <a:endParaRPr b="0">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Get Started</a:t>
            </a:r>
            <a:endParaRPr b="0">
              <a:solidFill>
                <a:srgbClr val="999999"/>
              </a:solidFill>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4"/>
          <p:cNvSpPr txBox="1"/>
          <p:nvPr>
            <p:ph type="title"/>
          </p:nvPr>
        </p:nvSpPr>
        <p:spPr>
          <a:xfrm>
            <a:off x="1066800" y="533400"/>
            <a:ext cx="7010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400" u="none" cap="none" strike="noStrike">
                <a:solidFill>
                  <a:srgbClr val="063052"/>
                </a:solidFill>
                <a:latin typeface="Arial"/>
                <a:ea typeface="Arial"/>
                <a:cs typeface="Arial"/>
                <a:sym typeface="Arial"/>
              </a:rPr>
              <a:t>Ten Paths Available</a:t>
            </a:r>
            <a:endParaRPr/>
          </a:p>
        </p:txBody>
      </p:sp>
      <p:grpSp>
        <p:nvGrpSpPr>
          <p:cNvPr id="222" name="Google Shape;222;p34"/>
          <p:cNvGrpSpPr/>
          <p:nvPr/>
        </p:nvGrpSpPr>
        <p:grpSpPr>
          <a:xfrm>
            <a:off x="323737" y="1558950"/>
            <a:ext cx="1487500" cy="2115600"/>
            <a:chOff x="323737" y="1558950"/>
            <a:chExt cx="1487500" cy="2115600"/>
          </a:xfrm>
        </p:grpSpPr>
        <p:pic>
          <p:nvPicPr>
            <p:cNvPr id="223" name="Google Shape;223;p34"/>
            <p:cNvPicPr preferRelativeResize="0"/>
            <p:nvPr/>
          </p:nvPicPr>
          <p:blipFill rotWithShape="1">
            <a:blip r:embed="rId3">
              <a:alphaModFix/>
            </a:blip>
            <a:srcRect b="0" l="0" r="0" t="0"/>
            <a:stretch/>
          </p:blipFill>
          <p:spPr>
            <a:xfrm>
              <a:off x="323737" y="1558950"/>
              <a:ext cx="1487500" cy="1500000"/>
            </a:xfrm>
            <a:prstGeom prst="rect">
              <a:avLst/>
            </a:prstGeom>
            <a:noFill/>
            <a:ln>
              <a:noFill/>
            </a:ln>
          </p:spPr>
        </p:pic>
        <p:sp>
          <p:nvSpPr>
            <p:cNvPr id="224" name="Google Shape;224;p34"/>
            <p:cNvSpPr txBox="1"/>
            <p:nvPr/>
          </p:nvSpPr>
          <p:spPr>
            <a:xfrm>
              <a:off x="323737" y="3058950"/>
              <a:ext cx="14874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Dynamic Leadership</a:t>
              </a:r>
              <a:endParaRPr/>
            </a:p>
          </p:txBody>
        </p:sp>
      </p:grpSp>
      <p:grpSp>
        <p:nvGrpSpPr>
          <p:cNvPr id="225" name="Google Shape;225;p34"/>
          <p:cNvGrpSpPr/>
          <p:nvPr/>
        </p:nvGrpSpPr>
        <p:grpSpPr>
          <a:xfrm>
            <a:off x="2015149" y="1558950"/>
            <a:ext cx="1493750" cy="2115600"/>
            <a:chOff x="2015149" y="1558950"/>
            <a:chExt cx="1493750" cy="2115600"/>
          </a:xfrm>
        </p:grpSpPr>
        <p:pic>
          <p:nvPicPr>
            <p:cNvPr id="226" name="Google Shape;226;p34"/>
            <p:cNvPicPr preferRelativeResize="0"/>
            <p:nvPr/>
          </p:nvPicPr>
          <p:blipFill rotWithShape="1">
            <a:blip r:embed="rId4">
              <a:alphaModFix/>
            </a:blip>
            <a:srcRect b="0" l="0" r="0" t="0"/>
            <a:stretch/>
          </p:blipFill>
          <p:spPr>
            <a:xfrm>
              <a:off x="2015149" y="1558950"/>
              <a:ext cx="1493750" cy="1500000"/>
            </a:xfrm>
            <a:prstGeom prst="rect">
              <a:avLst/>
            </a:prstGeom>
            <a:noFill/>
            <a:ln>
              <a:noFill/>
            </a:ln>
          </p:spPr>
        </p:pic>
        <p:sp>
          <p:nvSpPr>
            <p:cNvPr id="227" name="Google Shape;227;p34"/>
            <p:cNvSpPr txBox="1"/>
            <p:nvPr/>
          </p:nvSpPr>
          <p:spPr>
            <a:xfrm>
              <a:off x="2018274" y="3058950"/>
              <a:ext cx="14874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Effective Coaching</a:t>
              </a:r>
              <a:endParaRPr/>
            </a:p>
          </p:txBody>
        </p:sp>
      </p:grpSp>
      <p:grpSp>
        <p:nvGrpSpPr>
          <p:cNvPr id="228" name="Google Shape;228;p34"/>
          <p:cNvGrpSpPr/>
          <p:nvPr/>
        </p:nvGrpSpPr>
        <p:grpSpPr>
          <a:xfrm>
            <a:off x="3748925" y="1558950"/>
            <a:ext cx="1514816" cy="2146200"/>
            <a:chOff x="3748925" y="1558950"/>
            <a:chExt cx="1514816" cy="2146200"/>
          </a:xfrm>
        </p:grpSpPr>
        <p:pic>
          <p:nvPicPr>
            <p:cNvPr id="229" name="Google Shape;229;p34"/>
            <p:cNvPicPr preferRelativeResize="0"/>
            <p:nvPr/>
          </p:nvPicPr>
          <p:blipFill rotWithShape="1">
            <a:blip r:embed="rId5">
              <a:alphaModFix/>
            </a:blip>
            <a:srcRect b="0" l="0" r="0" t="0"/>
            <a:stretch/>
          </p:blipFill>
          <p:spPr>
            <a:xfrm>
              <a:off x="3748925" y="1558950"/>
              <a:ext cx="1493750" cy="1500000"/>
            </a:xfrm>
            <a:prstGeom prst="rect">
              <a:avLst/>
            </a:prstGeom>
            <a:noFill/>
            <a:ln>
              <a:noFill/>
            </a:ln>
          </p:spPr>
        </p:pic>
        <p:sp>
          <p:nvSpPr>
            <p:cNvPr id="230" name="Google Shape;230;p34"/>
            <p:cNvSpPr txBox="1"/>
            <p:nvPr/>
          </p:nvSpPr>
          <p:spPr>
            <a:xfrm>
              <a:off x="3776341" y="3058950"/>
              <a:ext cx="14874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Innovative Planning</a:t>
              </a:r>
              <a:endParaRPr/>
            </a:p>
          </p:txBody>
        </p:sp>
      </p:grpSp>
      <p:grpSp>
        <p:nvGrpSpPr>
          <p:cNvPr id="231" name="Google Shape;231;p34"/>
          <p:cNvGrpSpPr/>
          <p:nvPr/>
        </p:nvGrpSpPr>
        <p:grpSpPr>
          <a:xfrm>
            <a:off x="5501525" y="1540650"/>
            <a:ext cx="1531800" cy="2133900"/>
            <a:chOff x="5501525" y="1540650"/>
            <a:chExt cx="1531800" cy="2133900"/>
          </a:xfrm>
        </p:grpSpPr>
        <p:pic>
          <p:nvPicPr>
            <p:cNvPr id="232" name="Google Shape;232;p34"/>
            <p:cNvPicPr preferRelativeResize="0"/>
            <p:nvPr/>
          </p:nvPicPr>
          <p:blipFill rotWithShape="1">
            <a:blip r:embed="rId6">
              <a:alphaModFix/>
            </a:blip>
            <a:srcRect b="0" l="0" r="0" t="0"/>
            <a:stretch/>
          </p:blipFill>
          <p:spPr>
            <a:xfrm>
              <a:off x="5501525" y="1540650"/>
              <a:ext cx="1493750" cy="1500000"/>
            </a:xfrm>
            <a:prstGeom prst="rect">
              <a:avLst/>
            </a:prstGeom>
            <a:noFill/>
            <a:ln>
              <a:noFill/>
            </a:ln>
          </p:spPr>
        </p:pic>
        <p:sp>
          <p:nvSpPr>
            <p:cNvPr id="233" name="Google Shape;233;p34"/>
            <p:cNvSpPr txBox="1"/>
            <p:nvPr/>
          </p:nvSpPr>
          <p:spPr>
            <a:xfrm>
              <a:off x="5501525" y="3058950"/>
              <a:ext cx="15318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Leadership Development</a:t>
              </a:r>
              <a:endParaRPr/>
            </a:p>
          </p:txBody>
        </p:sp>
      </p:grpSp>
      <p:grpSp>
        <p:nvGrpSpPr>
          <p:cNvPr id="234" name="Google Shape;234;p34"/>
          <p:cNvGrpSpPr/>
          <p:nvPr/>
        </p:nvGrpSpPr>
        <p:grpSpPr>
          <a:xfrm>
            <a:off x="7239000" y="1533300"/>
            <a:ext cx="1493750" cy="2141250"/>
            <a:chOff x="7239000" y="1533300"/>
            <a:chExt cx="1493750" cy="2141250"/>
          </a:xfrm>
        </p:grpSpPr>
        <p:pic>
          <p:nvPicPr>
            <p:cNvPr id="235" name="Google Shape;235;p34"/>
            <p:cNvPicPr preferRelativeResize="0"/>
            <p:nvPr/>
          </p:nvPicPr>
          <p:blipFill rotWithShape="1">
            <a:blip r:embed="rId7">
              <a:alphaModFix/>
            </a:blip>
            <a:srcRect b="0" l="0" r="0" t="0"/>
            <a:stretch/>
          </p:blipFill>
          <p:spPr>
            <a:xfrm>
              <a:off x="7239000" y="1533300"/>
              <a:ext cx="1493750" cy="1500000"/>
            </a:xfrm>
            <a:prstGeom prst="rect">
              <a:avLst/>
            </a:prstGeom>
            <a:noFill/>
            <a:ln>
              <a:noFill/>
            </a:ln>
          </p:spPr>
        </p:pic>
        <p:sp>
          <p:nvSpPr>
            <p:cNvPr id="236" name="Google Shape;236;p34"/>
            <p:cNvSpPr txBox="1"/>
            <p:nvPr/>
          </p:nvSpPr>
          <p:spPr>
            <a:xfrm>
              <a:off x="7239000" y="3058950"/>
              <a:ext cx="14874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Motivational Strategies</a:t>
              </a:r>
              <a:endParaRPr/>
            </a:p>
          </p:txBody>
        </p:sp>
      </p:grpSp>
      <p:grpSp>
        <p:nvGrpSpPr>
          <p:cNvPr id="237" name="Google Shape;237;p34"/>
          <p:cNvGrpSpPr/>
          <p:nvPr/>
        </p:nvGrpSpPr>
        <p:grpSpPr>
          <a:xfrm>
            <a:off x="323737" y="4138800"/>
            <a:ext cx="1487500" cy="2077500"/>
            <a:chOff x="323737" y="4138800"/>
            <a:chExt cx="1487500" cy="2077500"/>
          </a:xfrm>
        </p:grpSpPr>
        <p:pic>
          <p:nvPicPr>
            <p:cNvPr id="238" name="Google Shape;238;p34"/>
            <p:cNvPicPr preferRelativeResize="0"/>
            <p:nvPr/>
          </p:nvPicPr>
          <p:blipFill rotWithShape="1">
            <a:blip r:embed="rId8">
              <a:alphaModFix/>
            </a:blip>
            <a:srcRect b="0" l="0" r="0" t="0"/>
            <a:stretch/>
          </p:blipFill>
          <p:spPr>
            <a:xfrm>
              <a:off x="323737" y="4138800"/>
              <a:ext cx="1487500" cy="1500000"/>
            </a:xfrm>
            <a:prstGeom prst="rect">
              <a:avLst/>
            </a:prstGeom>
            <a:noFill/>
            <a:ln>
              <a:noFill/>
            </a:ln>
          </p:spPr>
        </p:pic>
        <p:sp>
          <p:nvSpPr>
            <p:cNvPr id="239" name="Google Shape;239;p34"/>
            <p:cNvSpPr txBox="1"/>
            <p:nvPr/>
          </p:nvSpPr>
          <p:spPr>
            <a:xfrm>
              <a:off x="323737" y="5600700"/>
              <a:ext cx="14874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Persuasive Influence</a:t>
              </a:r>
              <a:endParaRPr/>
            </a:p>
          </p:txBody>
        </p:sp>
      </p:grpSp>
      <p:grpSp>
        <p:nvGrpSpPr>
          <p:cNvPr id="240" name="Google Shape;240;p34"/>
          <p:cNvGrpSpPr/>
          <p:nvPr/>
        </p:nvGrpSpPr>
        <p:grpSpPr>
          <a:xfrm>
            <a:off x="2015149" y="4138800"/>
            <a:ext cx="1493750" cy="2077499"/>
            <a:chOff x="2015149" y="4138800"/>
            <a:chExt cx="1493750" cy="2077499"/>
          </a:xfrm>
        </p:grpSpPr>
        <p:pic>
          <p:nvPicPr>
            <p:cNvPr id="241" name="Google Shape;241;p34"/>
            <p:cNvPicPr preferRelativeResize="0"/>
            <p:nvPr/>
          </p:nvPicPr>
          <p:blipFill rotWithShape="1">
            <a:blip r:embed="rId9">
              <a:alphaModFix/>
            </a:blip>
            <a:srcRect b="0" l="0" r="0" t="0"/>
            <a:stretch/>
          </p:blipFill>
          <p:spPr>
            <a:xfrm>
              <a:off x="2015149" y="4138800"/>
              <a:ext cx="1493750" cy="1500000"/>
            </a:xfrm>
            <a:prstGeom prst="rect">
              <a:avLst/>
            </a:prstGeom>
            <a:noFill/>
            <a:ln>
              <a:noFill/>
            </a:ln>
          </p:spPr>
        </p:pic>
        <p:sp>
          <p:nvSpPr>
            <p:cNvPr id="242" name="Google Shape;242;p34"/>
            <p:cNvSpPr txBox="1"/>
            <p:nvPr/>
          </p:nvSpPr>
          <p:spPr>
            <a:xfrm>
              <a:off x="2018274" y="5600699"/>
              <a:ext cx="14874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Presentation Mastery</a:t>
              </a:r>
              <a:endParaRPr/>
            </a:p>
          </p:txBody>
        </p:sp>
      </p:grpSp>
      <p:grpSp>
        <p:nvGrpSpPr>
          <p:cNvPr id="243" name="Google Shape;243;p34"/>
          <p:cNvGrpSpPr/>
          <p:nvPr/>
        </p:nvGrpSpPr>
        <p:grpSpPr>
          <a:xfrm>
            <a:off x="3695700" y="4138800"/>
            <a:ext cx="1585200" cy="2115600"/>
            <a:chOff x="3695700" y="4138800"/>
            <a:chExt cx="1585200" cy="2115600"/>
          </a:xfrm>
        </p:grpSpPr>
        <p:pic>
          <p:nvPicPr>
            <p:cNvPr id="244" name="Google Shape;244;p34"/>
            <p:cNvPicPr preferRelativeResize="0"/>
            <p:nvPr/>
          </p:nvPicPr>
          <p:blipFill rotWithShape="1">
            <a:blip r:embed="rId10">
              <a:alphaModFix/>
            </a:blip>
            <a:srcRect b="0" l="0" r="0" t="0"/>
            <a:stretch/>
          </p:blipFill>
          <p:spPr>
            <a:xfrm>
              <a:off x="3748925" y="4138800"/>
              <a:ext cx="1493750" cy="1500000"/>
            </a:xfrm>
            <a:prstGeom prst="rect">
              <a:avLst/>
            </a:prstGeom>
            <a:noFill/>
            <a:ln>
              <a:noFill/>
            </a:ln>
          </p:spPr>
        </p:pic>
        <p:sp>
          <p:nvSpPr>
            <p:cNvPr id="245" name="Google Shape;245;p34"/>
            <p:cNvSpPr txBox="1"/>
            <p:nvPr/>
          </p:nvSpPr>
          <p:spPr>
            <a:xfrm>
              <a:off x="3695700" y="5638800"/>
              <a:ext cx="15852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Strategic Relationships</a:t>
              </a:r>
              <a:endParaRPr/>
            </a:p>
          </p:txBody>
        </p:sp>
      </p:grpSp>
      <p:grpSp>
        <p:nvGrpSpPr>
          <p:cNvPr id="246" name="Google Shape;246;p34"/>
          <p:cNvGrpSpPr/>
          <p:nvPr/>
        </p:nvGrpSpPr>
        <p:grpSpPr>
          <a:xfrm>
            <a:off x="5501525" y="4138800"/>
            <a:ext cx="1493750" cy="2077498"/>
            <a:chOff x="5501525" y="4138800"/>
            <a:chExt cx="1493750" cy="2077498"/>
          </a:xfrm>
        </p:grpSpPr>
        <p:pic>
          <p:nvPicPr>
            <p:cNvPr id="247" name="Google Shape;247;p34"/>
            <p:cNvPicPr preferRelativeResize="0"/>
            <p:nvPr/>
          </p:nvPicPr>
          <p:blipFill rotWithShape="1">
            <a:blip r:embed="rId11">
              <a:alphaModFix/>
            </a:blip>
            <a:srcRect b="0" l="0" r="0" t="0"/>
            <a:stretch/>
          </p:blipFill>
          <p:spPr>
            <a:xfrm>
              <a:off x="5501525" y="4138800"/>
              <a:ext cx="1493750" cy="1500000"/>
            </a:xfrm>
            <a:prstGeom prst="rect">
              <a:avLst/>
            </a:prstGeom>
            <a:noFill/>
            <a:ln>
              <a:noFill/>
            </a:ln>
          </p:spPr>
        </p:pic>
        <p:sp>
          <p:nvSpPr>
            <p:cNvPr id="248" name="Google Shape;248;p34"/>
            <p:cNvSpPr txBox="1"/>
            <p:nvPr/>
          </p:nvSpPr>
          <p:spPr>
            <a:xfrm>
              <a:off x="5504650" y="5600698"/>
              <a:ext cx="14874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Team Collaboration</a:t>
              </a:r>
              <a:endParaRPr/>
            </a:p>
          </p:txBody>
        </p:sp>
      </p:grpSp>
      <p:grpSp>
        <p:nvGrpSpPr>
          <p:cNvPr id="249" name="Google Shape;249;p34"/>
          <p:cNvGrpSpPr/>
          <p:nvPr/>
        </p:nvGrpSpPr>
        <p:grpSpPr>
          <a:xfrm>
            <a:off x="7079837" y="4138800"/>
            <a:ext cx="1805700" cy="2077500"/>
            <a:chOff x="7079837" y="4138800"/>
            <a:chExt cx="1805700" cy="2077500"/>
          </a:xfrm>
        </p:grpSpPr>
        <p:pic>
          <p:nvPicPr>
            <p:cNvPr id="250" name="Google Shape;250;p34"/>
            <p:cNvPicPr preferRelativeResize="0"/>
            <p:nvPr/>
          </p:nvPicPr>
          <p:blipFill rotWithShape="1">
            <a:blip r:embed="rId12">
              <a:alphaModFix/>
            </a:blip>
            <a:srcRect b="0" l="0" r="0" t="0"/>
            <a:stretch/>
          </p:blipFill>
          <p:spPr>
            <a:xfrm>
              <a:off x="7239000" y="4138800"/>
              <a:ext cx="1493750" cy="1500000"/>
            </a:xfrm>
            <a:prstGeom prst="rect">
              <a:avLst/>
            </a:prstGeom>
            <a:noFill/>
            <a:ln>
              <a:noFill/>
            </a:ln>
          </p:spPr>
        </p:pic>
        <p:sp>
          <p:nvSpPr>
            <p:cNvPr id="251" name="Google Shape;251;p34"/>
            <p:cNvSpPr txBox="1"/>
            <p:nvPr/>
          </p:nvSpPr>
          <p:spPr>
            <a:xfrm>
              <a:off x="7079837" y="5600700"/>
              <a:ext cx="18057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700" u="none" cap="none" strike="noStrike">
                  <a:solidFill>
                    <a:schemeClr val="dk1"/>
                  </a:solidFill>
                  <a:latin typeface="Arial"/>
                  <a:ea typeface="Arial"/>
                  <a:cs typeface="Arial"/>
                  <a:sym typeface="Arial"/>
                </a:rPr>
                <a:t>Visionary Communication</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txBox="1"/>
          <p:nvPr>
            <p:ph type="title"/>
          </p:nvPr>
        </p:nvSpPr>
        <p:spPr>
          <a:xfrm>
            <a:off x="76200" y="533400"/>
            <a:ext cx="89916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400" u="none" cap="none" strike="noStrike">
                <a:solidFill>
                  <a:srgbClr val="063052"/>
                </a:solidFill>
                <a:latin typeface="Arial"/>
                <a:ea typeface="Arial"/>
                <a:cs typeface="Arial"/>
                <a:sym typeface="Arial"/>
              </a:rPr>
              <a:t>Five Levels Each</a:t>
            </a:r>
            <a:endParaRPr/>
          </a:p>
        </p:txBody>
      </p:sp>
      <p:grpSp>
        <p:nvGrpSpPr>
          <p:cNvPr id="257" name="Google Shape;257;p35"/>
          <p:cNvGrpSpPr/>
          <p:nvPr/>
        </p:nvGrpSpPr>
        <p:grpSpPr>
          <a:xfrm>
            <a:off x="685731" y="2209838"/>
            <a:ext cx="7479725" cy="1542963"/>
            <a:chOff x="1680071" y="4481010"/>
            <a:chExt cx="4251534" cy="793991"/>
          </a:xfrm>
        </p:grpSpPr>
        <p:pic>
          <p:nvPicPr>
            <p:cNvPr descr="10-1.png" id="258" name="Google Shape;258;p35"/>
            <p:cNvPicPr preferRelativeResize="0"/>
            <p:nvPr/>
          </p:nvPicPr>
          <p:blipFill rotWithShape="1">
            <a:blip r:embed="rId3">
              <a:alphaModFix/>
            </a:blip>
            <a:srcRect b="0" l="0" r="0" t="0"/>
            <a:stretch/>
          </p:blipFill>
          <p:spPr>
            <a:xfrm>
              <a:off x="1680071" y="4481010"/>
              <a:ext cx="4251534" cy="793991"/>
            </a:xfrm>
            <a:prstGeom prst="rect">
              <a:avLst/>
            </a:prstGeom>
            <a:noFill/>
            <a:ln>
              <a:noFill/>
            </a:ln>
          </p:spPr>
        </p:pic>
        <p:pic>
          <p:nvPicPr>
            <p:cNvPr descr="toastmasters-level-1-badge_3x.png" id="259" name="Google Shape;259;p35"/>
            <p:cNvPicPr preferRelativeResize="0"/>
            <p:nvPr/>
          </p:nvPicPr>
          <p:blipFill rotWithShape="1">
            <a:blip r:embed="rId4">
              <a:alphaModFix/>
            </a:blip>
            <a:srcRect b="0" l="0" r="0" t="0"/>
            <a:stretch/>
          </p:blipFill>
          <p:spPr>
            <a:xfrm>
              <a:off x="1747613" y="4544273"/>
              <a:ext cx="690019" cy="667465"/>
            </a:xfrm>
            <a:prstGeom prst="rect">
              <a:avLst/>
            </a:prstGeom>
            <a:noFill/>
            <a:ln>
              <a:noFill/>
            </a:ln>
          </p:spPr>
        </p:pic>
        <p:pic>
          <p:nvPicPr>
            <p:cNvPr descr="toastmasters-level-2-badge_3x.png" id="260" name="Google Shape;260;p35"/>
            <p:cNvPicPr preferRelativeResize="0"/>
            <p:nvPr/>
          </p:nvPicPr>
          <p:blipFill rotWithShape="1">
            <a:blip r:embed="rId5">
              <a:alphaModFix/>
            </a:blip>
            <a:srcRect b="0" l="0" r="0" t="0"/>
            <a:stretch/>
          </p:blipFill>
          <p:spPr>
            <a:xfrm>
              <a:off x="2608739" y="4544273"/>
              <a:ext cx="690019" cy="667465"/>
            </a:xfrm>
            <a:prstGeom prst="rect">
              <a:avLst/>
            </a:prstGeom>
            <a:noFill/>
            <a:ln>
              <a:noFill/>
            </a:ln>
          </p:spPr>
        </p:pic>
        <p:pic>
          <p:nvPicPr>
            <p:cNvPr descr="toastmasters-level-3-badge_3x.png" id="261" name="Google Shape;261;p35"/>
            <p:cNvPicPr preferRelativeResize="0"/>
            <p:nvPr/>
          </p:nvPicPr>
          <p:blipFill rotWithShape="1">
            <a:blip r:embed="rId6">
              <a:alphaModFix/>
            </a:blip>
            <a:srcRect b="0" l="0" r="0" t="0"/>
            <a:stretch/>
          </p:blipFill>
          <p:spPr>
            <a:xfrm>
              <a:off x="3467118" y="4544273"/>
              <a:ext cx="690019" cy="667465"/>
            </a:xfrm>
            <a:prstGeom prst="rect">
              <a:avLst/>
            </a:prstGeom>
            <a:noFill/>
            <a:ln>
              <a:noFill/>
            </a:ln>
          </p:spPr>
        </p:pic>
        <p:pic>
          <p:nvPicPr>
            <p:cNvPr descr="toastmasters-level-4-badge_3x.png" id="262" name="Google Shape;262;p35"/>
            <p:cNvPicPr preferRelativeResize="0"/>
            <p:nvPr/>
          </p:nvPicPr>
          <p:blipFill rotWithShape="1">
            <a:blip r:embed="rId7">
              <a:alphaModFix/>
            </a:blip>
            <a:srcRect b="0" l="0" r="0" t="0"/>
            <a:stretch/>
          </p:blipFill>
          <p:spPr>
            <a:xfrm>
              <a:off x="4321105" y="4544273"/>
              <a:ext cx="690019" cy="667465"/>
            </a:xfrm>
            <a:prstGeom prst="rect">
              <a:avLst/>
            </a:prstGeom>
            <a:noFill/>
            <a:ln>
              <a:noFill/>
            </a:ln>
          </p:spPr>
        </p:pic>
        <p:pic>
          <p:nvPicPr>
            <p:cNvPr id="263" name="Google Shape;263;p35"/>
            <p:cNvPicPr preferRelativeResize="0"/>
            <p:nvPr/>
          </p:nvPicPr>
          <p:blipFill rotWithShape="1">
            <a:blip r:embed="rId8">
              <a:alphaModFix/>
            </a:blip>
            <a:srcRect b="0" l="0" r="0" t="0"/>
            <a:stretch/>
          </p:blipFill>
          <p:spPr>
            <a:xfrm>
              <a:off x="5171368" y="4538927"/>
              <a:ext cx="683892" cy="664307"/>
            </a:xfrm>
            <a:prstGeom prst="rect">
              <a:avLst/>
            </a:prstGeom>
            <a:noFill/>
            <a:ln>
              <a:noFill/>
            </a:ln>
          </p:spPr>
        </p:pic>
      </p:grpSp>
      <p:sp>
        <p:nvSpPr>
          <p:cNvPr id="264" name="Google Shape;264;p35"/>
          <p:cNvSpPr/>
          <p:nvPr/>
        </p:nvSpPr>
        <p:spPr>
          <a:xfrm rot="-5400000">
            <a:off x="2831579" y="2076207"/>
            <a:ext cx="259200" cy="4313100"/>
          </a:xfrm>
          <a:prstGeom prst="leftBrace">
            <a:avLst>
              <a:gd fmla="val 20345" name="adj1"/>
              <a:gd fmla="val 50000" name="adj2"/>
            </a:avLst>
          </a:prstGeom>
          <a:noFill/>
          <a:ln cap="flat" cmpd="sng" w="25400">
            <a:solidFill>
              <a:srgbClr val="2640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65" name="Google Shape;265;p35"/>
          <p:cNvSpPr/>
          <p:nvPr/>
        </p:nvSpPr>
        <p:spPr>
          <a:xfrm rot="-5400000">
            <a:off x="6550201" y="2823057"/>
            <a:ext cx="259200" cy="2819400"/>
          </a:xfrm>
          <a:prstGeom prst="leftBrace">
            <a:avLst>
              <a:gd fmla="val 20345" name="adj1"/>
              <a:gd fmla="val 50000" name="adj2"/>
            </a:avLst>
          </a:prstGeom>
          <a:noFill/>
          <a:ln cap="flat" cmpd="sng" w="25400">
            <a:solidFill>
              <a:srgbClr val="2640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66" name="Google Shape;266;p35"/>
          <p:cNvSpPr txBox="1"/>
          <p:nvPr/>
        </p:nvSpPr>
        <p:spPr>
          <a:xfrm>
            <a:off x="1844421" y="4438556"/>
            <a:ext cx="2265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Mostly </a:t>
            </a:r>
            <a:br>
              <a:rPr b="1" i="0" lang="en-US" sz="2000" u="none" cap="none" strike="noStrike">
                <a:solidFill>
                  <a:schemeClr val="dk1"/>
                </a:solidFill>
                <a:latin typeface="Arial"/>
                <a:ea typeface="Arial"/>
                <a:cs typeface="Arial"/>
                <a:sym typeface="Arial"/>
              </a:rPr>
            </a:br>
            <a:r>
              <a:rPr b="1" i="0" lang="en-US" sz="2000" u="none" cap="none" strike="noStrike">
                <a:solidFill>
                  <a:schemeClr val="dk1"/>
                </a:solidFill>
                <a:latin typeface="Arial"/>
                <a:ea typeface="Arial"/>
                <a:cs typeface="Arial"/>
                <a:sym typeface="Arial"/>
              </a:rPr>
              <a:t>Communications</a:t>
            </a:r>
            <a:endParaRPr/>
          </a:p>
        </p:txBody>
      </p:sp>
      <p:sp>
        <p:nvSpPr>
          <p:cNvPr id="267" name="Google Shape;267;p35"/>
          <p:cNvSpPr txBox="1"/>
          <p:nvPr/>
        </p:nvSpPr>
        <p:spPr>
          <a:xfrm>
            <a:off x="5548077" y="4446176"/>
            <a:ext cx="2265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Communications</a:t>
            </a:r>
            <a:br>
              <a:rPr b="1" i="0" lang="en-US" sz="2000" u="none" cap="none" strike="noStrike">
                <a:solidFill>
                  <a:schemeClr val="dk1"/>
                </a:solidFill>
                <a:latin typeface="Arial"/>
                <a:ea typeface="Arial"/>
                <a:cs typeface="Arial"/>
                <a:sym typeface="Arial"/>
              </a:rPr>
            </a:br>
            <a:r>
              <a:rPr b="1" i="0" lang="en-US" sz="2000" u="none" cap="none" strike="noStrike">
                <a:solidFill>
                  <a:schemeClr val="dk1"/>
                </a:solidFill>
                <a:latin typeface="Arial"/>
                <a:ea typeface="Arial"/>
                <a:cs typeface="Arial"/>
                <a:sym typeface="Arial"/>
              </a:rPr>
              <a:t>&amp; Leadership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Level One: Four speeches, one evaluation</a:t>
            </a:r>
            <a:endParaRPr/>
          </a:p>
        </p:txBody>
      </p:sp>
      <p:sp>
        <p:nvSpPr>
          <p:cNvPr id="273" name="Google Shape;273;p3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60362" lvl="0" marL="360362" marR="0" rtl="0" algn="l">
              <a:lnSpc>
                <a:spcPct val="70000"/>
              </a:lnSpc>
              <a:spcBef>
                <a:spcPts val="0"/>
              </a:spcBef>
              <a:spcAft>
                <a:spcPts val="0"/>
              </a:spcAft>
              <a:buClr>
                <a:schemeClr val="dk1"/>
              </a:buClr>
              <a:buSzPts val="2040"/>
              <a:buFont typeface="Arial"/>
              <a:buChar char="•"/>
            </a:pPr>
            <a:r>
              <a:rPr b="1" i="0" lang="en-US" sz="2040" u="none" cap="none" strike="noStrike">
                <a:solidFill>
                  <a:schemeClr val="dk1"/>
                </a:solidFill>
                <a:latin typeface="Calibri"/>
                <a:ea typeface="Calibri"/>
                <a:cs typeface="Calibri"/>
                <a:sym typeface="Calibri"/>
              </a:rPr>
              <a:t>Ice Breaker (4 – 6 min)</a:t>
            </a:r>
            <a:endParaRPr/>
          </a:p>
          <a:p>
            <a:pPr indent="-276225" lvl="1" marL="685800" marR="0" rtl="0" algn="l">
              <a:lnSpc>
                <a:spcPct val="70000"/>
              </a:lnSpc>
              <a:spcBef>
                <a:spcPts val="500"/>
              </a:spcBef>
              <a:spcAft>
                <a:spcPts val="0"/>
              </a:spcAft>
              <a:buClr>
                <a:schemeClr val="dk1"/>
              </a:buClr>
              <a:buSzPts val="1785"/>
              <a:buFont typeface="Arial"/>
              <a:buChar char="•"/>
            </a:pPr>
            <a:r>
              <a:rPr b="0" i="0" lang="en-US" sz="1785" u="none" cap="none" strike="noStrike">
                <a:solidFill>
                  <a:schemeClr val="dk1"/>
                </a:solidFill>
                <a:latin typeface="Calibri"/>
                <a:ea typeface="Calibri"/>
                <a:cs typeface="Calibri"/>
                <a:sym typeface="Calibri"/>
              </a:rPr>
              <a:t>Introduce yourself  (Optional, share why you joined TM)</a:t>
            </a:r>
            <a:endParaRPr/>
          </a:p>
          <a:p>
            <a:pPr indent="-360362" lvl="0" marL="360362" marR="0" rtl="0" algn="l">
              <a:lnSpc>
                <a:spcPct val="70000"/>
              </a:lnSpc>
              <a:spcBef>
                <a:spcPts val="1000"/>
              </a:spcBef>
              <a:spcAft>
                <a:spcPts val="0"/>
              </a:spcAft>
              <a:buClr>
                <a:schemeClr val="dk1"/>
              </a:buClr>
              <a:buSzPts val="2040"/>
              <a:buFont typeface="Arial"/>
              <a:buChar char="•"/>
            </a:pPr>
            <a:r>
              <a:rPr b="1" i="0" lang="en-US" sz="2040" u="none" cap="none" strike="noStrike">
                <a:solidFill>
                  <a:schemeClr val="dk1"/>
                </a:solidFill>
                <a:latin typeface="Calibri"/>
                <a:ea typeface="Calibri"/>
                <a:cs typeface="Calibri"/>
                <a:sym typeface="Calibri"/>
              </a:rPr>
              <a:t>Evaluation and Feedback part 1: Speech (5 – 7 min)</a:t>
            </a:r>
            <a:endParaRPr/>
          </a:p>
          <a:p>
            <a:pPr indent="-276225" lvl="1" marL="685800" marR="0" rtl="0" algn="l">
              <a:lnSpc>
                <a:spcPct val="70000"/>
              </a:lnSpc>
              <a:spcBef>
                <a:spcPts val="500"/>
              </a:spcBef>
              <a:spcAft>
                <a:spcPts val="0"/>
              </a:spcAft>
              <a:buClr>
                <a:schemeClr val="dk1"/>
              </a:buClr>
              <a:buSzPts val="1785"/>
              <a:buFont typeface="Arial"/>
              <a:buChar char="•"/>
            </a:pPr>
            <a:r>
              <a:rPr b="0" i="0" lang="en-US" sz="1785" u="none" cap="none" strike="noStrike">
                <a:solidFill>
                  <a:schemeClr val="dk1"/>
                </a:solidFill>
                <a:latin typeface="Calibri"/>
                <a:ea typeface="Calibri"/>
                <a:cs typeface="Calibri"/>
                <a:sym typeface="Calibri"/>
              </a:rPr>
              <a:t>Deliver a speech on any topic</a:t>
            </a:r>
            <a:endParaRPr/>
          </a:p>
          <a:p>
            <a:pPr indent="-360362" lvl="0" marL="360362" marR="0" rtl="0" algn="l">
              <a:lnSpc>
                <a:spcPct val="70000"/>
              </a:lnSpc>
              <a:spcBef>
                <a:spcPts val="1000"/>
              </a:spcBef>
              <a:spcAft>
                <a:spcPts val="0"/>
              </a:spcAft>
              <a:buClr>
                <a:schemeClr val="dk1"/>
              </a:buClr>
              <a:buSzPts val="2040"/>
              <a:buFont typeface="Arial"/>
              <a:buChar char="•"/>
            </a:pPr>
            <a:r>
              <a:rPr b="1" i="0" lang="en-US" sz="2040" u="none" cap="none" strike="noStrike">
                <a:solidFill>
                  <a:schemeClr val="dk1"/>
                </a:solidFill>
                <a:latin typeface="Calibri"/>
                <a:ea typeface="Calibri"/>
                <a:cs typeface="Calibri"/>
                <a:sym typeface="Calibri"/>
              </a:rPr>
              <a:t>Evaluation and Feedback part 2: Speech (5 – 7 min)</a:t>
            </a:r>
            <a:endParaRPr/>
          </a:p>
          <a:p>
            <a:pPr indent="-276225" lvl="1" marL="685800" marR="0" rtl="0" algn="l">
              <a:lnSpc>
                <a:spcPct val="70000"/>
              </a:lnSpc>
              <a:spcBef>
                <a:spcPts val="500"/>
              </a:spcBef>
              <a:spcAft>
                <a:spcPts val="0"/>
              </a:spcAft>
              <a:buClr>
                <a:schemeClr val="dk1"/>
              </a:buClr>
              <a:buSzPts val="1785"/>
              <a:buFont typeface="Arial"/>
              <a:buChar char="•"/>
            </a:pPr>
            <a:r>
              <a:rPr b="0" i="0" lang="en-US" sz="1785" u="none" cap="none" strike="noStrike">
                <a:solidFill>
                  <a:schemeClr val="dk1"/>
                </a:solidFill>
                <a:latin typeface="Calibri"/>
                <a:ea typeface="Calibri"/>
                <a:cs typeface="Calibri"/>
                <a:sym typeface="Calibri"/>
              </a:rPr>
              <a:t>Repeat the last speech,  incorporating evaluation feedback</a:t>
            </a:r>
            <a:endParaRPr/>
          </a:p>
          <a:p>
            <a:pPr indent="-360362" lvl="0" marL="360362" marR="0" rtl="0" algn="l">
              <a:lnSpc>
                <a:spcPct val="115000"/>
              </a:lnSpc>
              <a:spcBef>
                <a:spcPts val="1000"/>
              </a:spcBef>
              <a:spcAft>
                <a:spcPts val="0"/>
              </a:spcAft>
              <a:buClr>
                <a:schemeClr val="dk1"/>
              </a:buClr>
              <a:buSzPts val="2040"/>
              <a:buFont typeface="Arial"/>
              <a:buChar char="•"/>
            </a:pPr>
            <a:r>
              <a:rPr b="1" i="0" lang="en-US" sz="2040" u="none" cap="none" strike="noStrike">
                <a:solidFill>
                  <a:schemeClr val="dk1"/>
                </a:solidFill>
                <a:latin typeface="Calibri"/>
                <a:ea typeface="Calibri"/>
                <a:cs typeface="Calibri"/>
                <a:sym typeface="Calibri"/>
              </a:rPr>
              <a:t>Evaluation and Feedback part 3: Evaluation  (2 – 3 min) </a:t>
            </a:r>
            <a:endParaRPr/>
          </a:p>
          <a:p>
            <a:pPr indent="-276225" lvl="1" marL="685800" marR="0" rtl="0" algn="l">
              <a:lnSpc>
                <a:spcPct val="70000"/>
              </a:lnSpc>
              <a:spcBef>
                <a:spcPts val="500"/>
              </a:spcBef>
              <a:spcAft>
                <a:spcPts val="0"/>
              </a:spcAft>
              <a:buClr>
                <a:schemeClr val="dk1"/>
              </a:buClr>
              <a:buSzPts val="1785"/>
              <a:buFont typeface="Arial"/>
              <a:buChar char="•"/>
            </a:pPr>
            <a:r>
              <a:rPr b="0" i="0" lang="en-US" sz="1785" u="none" cap="none" strike="noStrike">
                <a:solidFill>
                  <a:schemeClr val="dk1"/>
                </a:solidFill>
                <a:latin typeface="Calibri"/>
                <a:ea typeface="Calibri"/>
                <a:cs typeface="Calibri"/>
                <a:sym typeface="Calibri"/>
              </a:rPr>
              <a:t>Evaluate a speech – a member will evaluate your evaluation</a:t>
            </a:r>
            <a:endParaRPr/>
          </a:p>
          <a:p>
            <a:pPr indent="-360362" lvl="0" marL="360362" marR="0" rtl="0" algn="l">
              <a:lnSpc>
                <a:spcPct val="70000"/>
              </a:lnSpc>
              <a:spcBef>
                <a:spcPts val="1000"/>
              </a:spcBef>
              <a:spcAft>
                <a:spcPts val="0"/>
              </a:spcAft>
              <a:buClr>
                <a:schemeClr val="dk1"/>
              </a:buClr>
              <a:buSzPts val="2040"/>
              <a:buFont typeface="Arial"/>
              <a:buChar char="•"/>
            </a:pPr>
            <a:r>
              <a:rPr b="1" i="0" lang="en-US" sz="2040" u="none" cap="none" strike="noStrike">
                <a:solidFill>
                  <a:schemeClr val="dk1"/>
                </a:solidFill>
                <a:latin typeface="Calibri"/>
                <a:ea typeface="Calibri"/>
                <a:cs typeface="Calibri"/>
                <a:sym typeface="Calibri"/>
              </a:rPr>
              <a:t>Researching and Presenting (5 – 7 min)</a:t>
            </a:r>
            <a:endParaRPr/>
          </a:p>
          <a:p>
            <a:pPr indent="-276225" lvl="1" marL="685800" marR="0" rtl="0" algn="l">
              <a:lnSpc>
                <a:spcPct val="70000"/>
              </a:lnSpc>
              <a:spcBef>
                <a:spcPts val="500"/>
              </a:spcBef>
              <a:spcAft>
                <a:spcPts val="0"/>
              </a:spcAft>
              <a:buClr>
                <a:schemeClr val="dk1"/>
              </a:buClr>
              <a:buSzPts val="1785"/>
              <a:buFont typeface="Arial"/>
              <a:buChar char="•"/>
            </a:pPr>
            <a:r>
              <a:rPr b="0" i="0" lang="en-US" sz="1785" u="none" cap="none" strike="noStrike">
                <a:solidFill>
                  <a:schemeClr val="dk1"/>
                </a:solidFill>
                <a:latin typeface="Calibri"/>
                <a:ea typeface="Calibri"/>
                <a:cs typeface="Calibri"/>
                <a:sym typeface="Calibri"/>
              </a:rPr>
              <a:t>Deliver a speech using research and sources</a:t>
            </a:r>
            <a:endParaRPr/>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descr="P:\EducationalDevelopment\Revitalized Education Program\8. Content\13. The Navigator\Online Version\Image Assets\Toastmasters-Pathways.png" id="118" name="Google Shape;118;p19"/>
          <p:cNvPicPr preferRelativeResize="0"/>
          <p:nvPr/>
        </p:nvPicPr>
        <p:blipFill rotWithShape="1">
          <a:blip r:embed="rId3">
            <a:alphaModFix/>
          </a:blip>
          <a:srcRect b="0" l="0" r="0" t="0"/>
          <a:stretch/>
        </p:blipFill>
        <p:spPr>
          <a:xfrm>
            <a:off x="457200" y="1676400"/>
            <a:ext cx="8305800" cy="3317525"/>
          </a:xfrm>
          <a:prstGeom prst="rect">
            <a:avLst/>
          </a:prstGeom>
          <a:noFill/>
          <a:ln>
            <a:noFill/>
          </a:ln>
        </p:spPr>
      </p:pic>
      <p:sp>
        <p:nvSpPr>
          <p:cNvPr id="119" name="Google Shape;119;p19"/>
          <p:cNvSpPr txBox="1"/>
          <p:nvPr/>
        </p:nvSpPr>
        <p:spPr>
          <a:xfrm>
            <a:off x="1516025" y="5262500"/>
            <a:ext cx="6352800" cy="9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t>Select a Path</a:t>
            </a:r>
            <a:endParaRPr b="1"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Long Way</a:t>
            </a:r>
            <a:endParaRPr/>
          </a:p>
        </p:txBody>
      </p:sp>
      <p:sp>
        <p:nvSpPr>
          <p:cNvPr id="280" name="Google Shape;280;p37"/>
          <p:cNvSpPr txBox="1"/>
          <p:nvPr>
            <p:ph idx="1" type="body"/>
          </p:nvPr>
        </p:nvSpPr>
        <p:spPr>
          <a:xfrm>
            <a:off x="628650" y="1825624"/>
            <a:ext cx="8174100" cy="22281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Learn about the different paths</a:t>
            </a:r>
            <a:r>
              <a:rPr b="0" i="0" lang="en-US" u="none" cap="none" strike="noStrike">
                <a:solidFill>
                  <a:srgbClr val="999999"/>
                </a:solidFill>
              </a:rPr>
              <a:t> </a:t>
            </a:r>
            <a:endParaRPr b="0">
              <a:solidFill>
                <a:srgbClr val="999999"/>
              </a:solidFill>
            </a:endParaRPr>
          </a:p>
          <a:p>
            <a:pPr indent="-381000" lvl="0" marL="457200" marR="0" rtl="0" algn="l">
              <a:lnSpc>
                <a:spcPct val="114000"/>
              </a:lnSpc>
              <a:spcBef>
                <a:spcPts val="0"/>
              </a:spcBef>
              <a:spcAft>
                <a:spcPts val="0"/>
              </a:spcAft>
              <a:buClr>
                <a:srgbClr val="000000"/>
              </a:buClr>
              <a:buSzPts val="2400"/>
              <a:buFont typeface="Calibri"/>
              <a:buAutoNum type="arabicPeriod"/>
            </a:pPr>
            <a:r>
              <a:rPr lang="en-US">
                <a:solidFill>
                  <a:srgbClr val="000000"/>
                </a:solidFill>
              </a:rPr>
              <a:t>Figure out what the differences are</a:t>
            </a:r>
            <a:endParaRPr>
              <a:solidFill>
                <a:srgbClr val="000000"/>
              </a:solidFill>
            </a:endParaRPr>
          </a:p>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Determine which projects you REALLY want to do</a:t>
            </a:r>
            <a:endParaRPr>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Take the assessment - skip the questions and pick your path</a:t>
            </a:r>
            <a:endParaRPr b="0">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Get Started</a:t>
            </a:r>
            <a:endParaRPr b="0">
              <a:solidFill>
                <a:srgbClr val="999999"/>
              </a:solidFill>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Level </a:t>
            </a:r>
            <a:r>
              <a:rPr lang="en-US"/>
              <a:t>Two : Three speeches</a:t>
            </a:r>
            <a:endParaRPr/>
          </a:p>
        </p:txBody>
      </p:sp>
      <p:sp>
        <p:nvSpPr>
          <p:cNvPr id="286" name="Google Shape;286;p3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3222" lvl="0" marL="360362" marR="0" rtl="0" algn="l">
              <a:lnSpc>
                <a:spcPct val="70000"/>
              </a:lnSpc>
              <a:spcBef>
                <a:spcPts val="1000"/>
              </a:spcBef>
              <a:spcAft>
                <a:spcPts val="0"/>
              </a:spcAft>
              <a:buClr>
                <a:schemeClr val="dk1"/>
              </a:buClr>
              <a:buSzPts val="2400"/>
              <a:buFont typeface="Arial"/>
              <a:buChar char="•"/>
            </a:pPr>
            <a:r>
              <a:rPr lang="en-US"/>
              <a:t>Introduction to Toastmaster Mentoring</a:t>
            </a:r>
            <a:r>
              <a:rPr b="1" i="0" lang="en-US" u="none" cap="none" strike="noStrike">
                <a:solidFill>
                  <a:schemeClr val="dk1"/>
                </a:solidFill>
                <a:latin typeface="Calibri"/>
                <a:ea typeface="Calibri"/>
                <a:cs typeface="Calibri"/>
                <a:sym typeface="Calibri"/>
              </a:rPr>
              <a:t> (5 – 7 min)</a:t>
            </a:r>
            <a:endParaRPr/>
          </a:p>
          <a:p>
            <a:pPr indent="-315277" lvl="1" marL="685800" marR="0" rtl="0" algn="l">
              <a:lnSpc>
                <a:spcPct val="7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Deliver a speech </a:t>
            </a:r>
            <a:r>
              <a:rPr lang="en-US" sz="2400"/>
              <a:t>about when you were a protege</a:t>
            </a:r>
            <a:endParaRPr sz="2400"/>
          </a:p>
          <a:p>
            <a:pPr indent="-315277" lvl="1" marL="685800" marR="0" rtl="0" algn="l">
              <a:lnSpc>
                <a:spcPct val="70000"/>
              </a:lnSpc>
              <a:spcBef>
                <a:spcPts val="500"/>
              </a:spcBef>
              <a:spcAft>
                <a:spcPts val="0"/>
              </a:spcAft>
              <a:buSzPts val="2400"/>
              <a:buChar char="•"/>
            </a:pPr>
            <a:r>
              <a:rPr lang="en-US" sz="2400"/>
              <a:t>The same for all paths</a:t>
            </a:r>
            <a:endParaRPr sz="2400"/>
          </a:p>
          <a:p>
            <a:pPr indent="-383222" lvl="0" marL="360362" marR="0" rtl="0" algn="l">
              <a:lnSpc>
                <a:spcPct val="70000"/>
              </a:lnSpc>
              <a:spcBef>
                <a:spcPts val="1000"/>
              </a:spcBef>
              <a:spcAft>
                <a:spcPts val="0"/>
              </a:spcAft>
              <a:buClr>
                <a:schemeClr val="dk1"/>
              </a:buClr>
              <a:buSzPts val="2400"/>
              <a:buFont typeface="Arial"/>
              <a:buChar char="•"/>
            </a:pPr>
            <a:r>
              <a:rPr lang="en-US"/>
              <a:t>Understanding your Communication or Leadership Style </a:t>
            </a:r>
            <a:r>
              <a:rPr b="1" i="0" lang="en-US" u="none" cap="none" strike="noStrike">
                <a:solidFill>
                  <a:schemeClr val="dk1"/>
                </a:solidFill>
                <a:latin typeface="Calibri"/>
                <a:ea typeface="Calibri"/>
                <a:cs typeface="Calibri"/>
                <a:sym typeface="Calibri"/>
              </a:rPr>
              <a:t>(5 – 7 min)</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Some paths examine Communication styles, others examine Leadership styles</a:t>
            </a:r>
            <a:endParaRPr sz="2400"/>
          </a:p>
          <a:p>
            <a:pPr indent="-383222" lvl="0" marL="360362" marR="0" rtl="0" algn="l">
              <a:lnSpc>
                <a:spcPct val="115000"/>
              </a:lnSpc>
              <a:spcBef>
                <a:spcPts val="1000"/>
              </a:spcBef>
              <a:spcAft>
                <a:spcPts val="0"/>
              </a:spcAft>
              <a:buClr>
                <a:schemeClr val="dk1"/>
              </a:buClr>
              <a:buSzPts val="2400"/>
              <a:buFont typeface="Arial"/>
              <a:buChar char="•"/>
            </a:pPr>
            <a:r>
              <a:rPr lang="en-US"/>
              <a:t>Path Specific Project</a:t>
            </a:r>
            <a:r>
              <a:rPr b="1" i="0" lang="en-US" u="none" cap="none" strike="noStrike">
                <a:solidFill>
                  <a:schemeClr val="dk1"/>
                </a:solidFill>
                <a:latin typeface="Calibri"/>
                <a:ea typeface="Calibri"/>
                <a:cs typeface="Calibri"/>
                <a:sym typeface="Calibri"/>
              </a:rPr>
              <a:t> </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Managing Time and  Cross-Cultural Understanding are only available in one path</a:t>
            </a:r>
            <a:endParaRPr sz="2400"/>
          </a:p>
          <a:p>
            <a:pPr indent="-230822" lvl="0" marL="360362" marR="0" rtl="0" algn="l">
              <a:lnSpc>
                <a:spcPct val="70000"/>
              </a:lnSpc>
              <a:spcBef>
                <a:spcPts val="1000"/>
              </a:spcBef>
              <a:spcAft>
                <a:spcPts val="0"/>
              </a:spcAft>
              <a:buClr>
                <a:schemeClr val="dk1"/>
              </a:buClr>
              <a:buSzPts val="2040"/>
              <a:buFont typeface="Arial"/>
              <a:buNone/>
            </a:pPr>
            <a:r>
              <a:t/>
            </a:r>
            <a:endParaRPr b="1" i="0" u="none" cap="none" strike="noStrike">
              <a:solidFill>
                <a:schemeClr val="dk1"/>
              </a:solidFill>
              <a:latin typeface="Calibri"/>
              <a:ea typeface="Calibri"/>
              <a:cs typeface="Calibri"/>
              <a:sym typeface="Calibri"/>
            </a:endParaRPr>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Find the path that contains the “Managing Time Project”</a:t>
            </a:r>
            <a:endParaRPr/>
          </a:p>
        </p:txBody>
      </p:sp>
      <p:graphicFrame>
        <p:nvGraphicFramePr>
          <p:cNvPr id="293" name="Google Shape;293;p39"/>
          <p:cNvGraphicFramePr/>
          <p:nvPr/>
        </p:nvGraphicFramePr>
        <p:xfrm>
          <a:off x="667949" y="2147775"/>
          <a:ext cx="3000000" cy="3000000"/>
        </p:xfrm>
        <a:graphic>
          <a:graphicData uri="http://schemas.openxmlformats.org/drawingml/2006/table">
            <a:tbl>
              <a:tblPr bandRow="1" firstCol="1">
                <a:noFill/>
                <a:tableStyleId>{77BFED60-FA27-4831-B1B2-544F77D2DD16}</a:tableStyleId>
              </a:tblPr>
              <a:tblGrid>
                <a:gridCol w="2004050"/>
                <a:gridCol w="5804050"/>
              </a:tblGrid>
              <a:tr h="370850">
                <a:tc>
                  <a:txBody>
                    <a:bodyPr>
                      <a:noAutofit/>
                    </a:bodyPr>
                    <a:lstStyle/>
                    <a:p>
                      <a:pPr indent="0" lvl="0" marL="0" marR="0" rtl="0" algn="l">
                        <a:spcBef>
                          <a:spcPts val="0"/>
                        </a:spcBef>
                        <a:spcAft>
                          <a:spcPts val="0"/>
                        </a:spcAft>
                        <a:buNone/>
                      </a:pPr>
                      <a:r>
                        <a:rPr b="1" i="0" lang="en-US" sz="2000" u="none" cap="none" strike="noStrike">
                          <a:latin typeface="Calibri"/>
                          <a:ea typeface="Calibri"/>
                          <a:cs typeface="Calibri"/>
                          <a:sym typeface="Calibri"/>
                        </a:rPr>
                        <a:t>Purpose</a:t>
                      </a:r>
                      <a:endParaRPr/>
                    </a:p>
                  </a:txBody>
                  <a:tcPr marT="45725" marB="45725" marR="91450" marL="91450"/>
                </a:tc>
                <a:tc>
                  <a:txBody>
                    <a:bodyPr>
                      <a:noAutofit/>
                    </a:bodyPr>
                    <a:lstStyle/>
                    <a:p>
                      <a:pPr indent="0" lvl="0" marL="0" marR="0" rtl="0" algn="l">
                        <a:spcBef>
                          <a:spcPts val="0"/>
                        </a:spcBef>
                        <a:spcAft>
                          <a:spcPts val="0"/>
                        </a:spcAft>
                        <a:buNone/>
                      </a:pPr>
                      <a:r>
                        <a:rPr lang="en-US" sz="1800"/>
                        <a:t>Learn how to learn more about different paths</a:t>
                      </a:r>
                      <a:endParaRPr/>
                    </a:p>
                  </a:txBody>
                  <a:tcPr marT="45725" marB="45725" marR="91450" marL="91450"/>
                </a:tc>
              </a:tr>
              <a:tr h="370850">
                <a:tc>
                  <a:txBody>
                    <a:bodyPr>
                      <a:noAutofit/>
                    </a:bodyPr>
                    <a:lstStyle/>
                    <a:p>
                      <a:pPr indent="0" lvl="0" marL="0" marR="0" rtl="0" algn="l">
                        <a:spcBef>
                          <a:spcPts val="0"/>
                        </a:spcBef>
                        <a:spcAft>
                          <a:spcPts val="0"/>
                        </a:spcAft>
                        <a:buNone/>
                      </a:pPr>
                      <a:r>
                        <a:rPr b="1" i="0" lang="en-US" sz="2000">
                          <a:latin typeface="Calibri"/>
                          <a:ea typeface="Calibri"/>
                          <a:cs typeface="Calibri"/>
                          <a:sym typeface="Calibri"/>
                        </a:rPr>
                        <a:t>Process</a:t>
                      </a:r>
                      <a:endParaRPr/>
                    </a:p>
                  </a:txBody>
                  <a:tcPr marT="45725" marB="45725" marR="91450" marL="91450"/>
                </a:tc>
                <a:tc>
                  <a:txBody>
                    <a:bodyPr>
                      <a:noAutofit/>
                    </a:bodyPr>
                    <a:lstStyle/>
                    <a:p>
                      <a:pPr indent="0" lvl="0" marL="0" marR="0" rtl="0" algn="l">
                        <a:spcBef>
                          <a:spcPts val="0"/>
                        </a:spcBef>
                        <a:spcAft>
                          <a:spcPts val="0"/>
                        </a:spcAft>
                        <a:buNone/>
                      </a:pPr>
                      <a:r>
                        <a:rPr b="0" i="0" lang="en-US" sz="1800">
                          <a:latin typeface="Calibri"/>
                          <a:ea typeface="Calibri"/>
                          <a:cs typeface="Calibri"/>
                          <a:sym typeface="Calibri"/>
                        </a:rPr>
                        <a:t>Describe what participants need to do in detail:</a:t>
                      </a:r>
                      <a:endParaRPr/>
                    </a:p>
                    <a:p>
                      <a:pPr indent="-342900" lvl="1" marL="800100" marR="0" rtl="0" algn="l">
                        <a:spcBef>
                          <a:spcPts val="0"/>
                        </a:spcBef>
                        <a:spcAft>
                          <a:spcPts val="0"/>
                        </a:spcAft>
                        <a:buClr>
                          <a:schemeClr val="dk1"/>
                        </a:buClr>
                        <a:buSzPts val="1800"/>
                        <a:buFont typeface="Calibri"/>
                        <a:buAutoNum type="arabicPeriod"/>
                      </a:pPr>
                      <a:r>
                        <a:rPr lang="en-US" sz="1800"/>
                        <a:t>Find the District 4 website</a:t>
                      </a:r>
                      <a:endParaRPr/>
                    </a:p>
                    <a:p>
                      <a:pPr indent="-342900" lvl="1" marL="800100" marR="0" rtl="0" algn="l">
                        <a:spcBef>
                          <a:spcPts val="0"/>
                        </a:spcBef>
                        <a:spcAft>
                          <a:spcPts val="0"/>
                        </a:spcAft>
                        <a:buClr>
                          <a:schemeClr val="dk1"/>
                        </a:buClr>
                        <a:buSzPts val="1800"/>
                        <a:buFont typeface="Calibri"/>
                        <a:buAutoNum type="arabicPeriod"/>
                      </a:pPr>
                      <a:r>
                        <a:rPr lang="en-US" sz="1800"/>
                        <a:t>Examine the paths and projects</a:t>
                      </a:r>
                      <a:endParaRPr/>
                    </a:p>
                    <a:p>
                      <a:pPr indent="-342900" lvl="1" marL="800100" marR="0" rtl="0" algn="l">
                        <a:spcBef>
                          <a:spcPts val="0"/>
                        </a:spcBef>
                        <a:spcAft>
                          <a:spcPts val="0"/>
                        </a:spcAft>
                        <a:buClr>
                          <a:schemeClr val="dk1"/>
                        </a:buClr>
                        <a:buSzPts val="1800"/>
                        <a:buFont typeface="Calibri"/>
                        <a:buAutoNum type="arabicPeriod"/>
                      </a:pPr>
                      <a:r>
                        <a:rPr lang="en-US" sz="1800"/>
                        <a:t>Find the level 2 Managing time Project</a:t>
                      </a:r>
                      <a:endParaRPr/>
                    </a:p>
                  </a:txBody>
                  <a:tcPr marT="45725" marB="45725" marR="91450" marL="91450"/>
                </a:tc>
              </a:tr>
              <a:tr h="370850">
                <a:tc>
                  <a:txBody>
                    <a:bodyPr>
                      <a:noAutofit/>
                    </a:bodyPr>
                    <a:lstStyle/>
                    <a:p>
                      <a:pPr indent="0" lvl="0" marL="0" marR="0" rtl="0" algn="l">
                        <a:spcBef>
                          <a:spcPts val="0"/>
                        </a:spcBef>
                        <a:spcAft>
                          <a:spcPts val="0"/>
                        </a:spcAft>
                        <a:buNone/>
                      </a:pPr>
                      <a:r>
                        <a:rPr b="1" i="0" lang="en-US" sz="2000">
                          <a:latin typeface="Calibri"/>
                          <a:ea typeface="Calibri"/>
                          <a:cs typeface="Calibri"/>
                          <a:sym typeface="Calibri"/>
                        </a:rPr>
                        <a:t>Product</a:t>
                      </a:r>
                      <a:endParaRPr/>
                    </a:p>
                  </a:txBody>
                  <a:tcPr marT="45725" marB="45725" marR="91450" marL="91450"/>
                </a:tc>
                <a:tc>
                  <a:txBody>
                    <a:bodyPr>
                      <a:noAutofit/>
                    </a:bodyPr>
                    <a:lstStyle/>
                    <a:p>
                      <a:pPr indent="0" lvl="0" marL="0" marR="0" rtl="0" algn="l">
                        <a:spcBef>
                          <a:spcPts val="0"/>
                        </a:spcBef>
                        <a:spcAft>
                          <a:spcPts val="0"/>
                        </a:spcAft>
                        <a:buNone/>
                      </a:pPr>
                      <a:r>
                        <a:rPr lang="en-US" sz="1800"/>
                        <a:t>What was the path?</a:t>
                      </a:r>
                      <a:endParaRPr/>
                    </a:p>
                  </a:txBody>
                  <a:tcPr marT="45725" marB="45725" marR="91450" marL="91450"/>
                </a:tc>
              </a:tr>
              <a:tr h="370850">
                <a:tc>
                  <a:txBody>
                    <a:bodyPr>
                      <a:noAutofit/>
                    </a:bodyPr>
                    <a:lstStyle/>
                    <a:p>
                      <a:pPr indent="0" lvl="0" marL="0" marR="0" rtl="0" algn="l">
                        <a:spcBef>
                          <a:spcPts val="0"/>
                        </a:spcBef>
                        <a:spcAft>
                          <a:spcPts val="0"/>
                        </a:spcAft>
                        <a:buNone/>
                      </a:pPr>
                      <a:r>
                        <a:rPr b="1" i="0" lang="en-US" sz="2000">
                          <a:latin typeface="Calibri"/>
                          <a:ea typeface="Calibri"/>
                          <a:cs typeface="Calibri"/>
                          <a:sym typeface="Calibri"/>
                        </a:rPr>
                        <a:t>Post-activity debrief</a:t>
                      </a:r>
                      <a:endParaRPr/>
                    </a:p>
                  </a:txBody>
                  <a:tcPr marT="45725" marB="45725" marR="91450" marL="91450"/>
                </a:tc>
                <a:tc>
                  <a:txBody>
                    <a:bodyPr>
                      <a:noAutofit/>
                    </a:bodyPr>
                    <a:lstStyle/>
                    <a:p>
                      <a:pPr indent="0" lvl="0" marL="0" marR="0" rtl="0" algn="l">
                        <a:spcBef>
                          <a:spcPts val="0"/>
                        </a:spcBef>
                        <a:spcAft>
                          <a:spcPts val="0"/>
                        </a:spcAft>
                        <a:buNone/>
                      </a:pPr>
                      <a:r>
                        <a:rPr lang="en-US" sz="1800"/>
                        <a:t>Use this tool to find out more details about the different paths and projects</a:t>
                      </a:r>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0"/>
          <p:cNvSpPr txBox="1"/>
          <p:nvPr>
            <p:ph type="title"/>
          </p:nvPr>
        </p:nvSpPr>
        <p:spPr>
          <a:xfrm>
            <a:off x="152400" y="500050"/>
            <a:ext cx="8991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sz="3000" u="sng">
                <a:solidFill>
                  <a:schemeClr val="hlink"/>
                </a:solidFill>
                <a:hlinkClick r:id="rId3"/>
              </a:rPr>
              <a:t>d4tm.org/index.php/pathways/paths-and-projects.html</a:t>
            </a:r>
            <a:endParaRPr sz="3000"/>
          </a:p>
          <a:p>
            <a:pPr indent="0" lvl="0" marL="0" marR="0" rtl="0" algn="l">
              <a:lnSpc>
                <a:spcPct val="90000"/>
              </a:lnSpc>
              <a:spcBef>
                <a:spcPts val="0"/>
              </a:spcBef>
              <a:spcAft>
                <a:spcPts val="0"/>
              </a:spcAft>
              <a:buClr>
                <a:schemeClr val="dk1"/>
              </a:buClr>
              <a:buSzPts val="3600"/>
              <a:buFont typeface="Calibri"/>
              <a:buNone/>
            </a:pPr>
            <a:r>
              <a:t/>
            </a:r>
            <a:endParaRPr/>
          </a:p>
        </p:txBody>
      </p:sp>
      <p:pic>
        <p:nvPicPr>
          <p:cNvPr id="300" name="Google Shape;300;p40"/>
          <p:cNvPicPr preferRelativeResize="0"/>
          <p:nvPr/>
        </p:nvPicPr>
        <p:blipFill>
          <a:blip r:embed="rId4">
            <a:alphaModFix/>
          </a:blip>
          <a:stretch>
            <a:fillRect/>
          </a:stretch>
        </p:blipFill>
        <p:spPr>
          <a:xfrm>
            <a:off x="678625" y="1519825"/>
            <a:ext cx="7486474" cy="4757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152400" y="500050"/>
            <a:ext cx="8991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sz="3000">
                <a:solidFill>
                  <a:srgbClr val="000000"/>
                </a:solidFill>
              </a:rPr>
              <a:t>And the answer is….</a:t>
            </a:r>
            <a:endParaRPr sz="3000"/>
          </a:p>
          <a:p>
            <a:pPr indent="0" lvl="0" marL="0" marR="0" rtl="0" algn="l">
              <a:lnSpc>
                <a:spcPct val="90000"/>
              </a:lnSpc>
              <a:spcBef>
                <a:spcPts val="0"/>
              </a:spcBef>
              <a:spcAft>
                <a:spcPts val="0"/>
              </a:spcAft>
              <a:buClr>
                <a:schemeClr val="dk1"/>
              </a:buClr>
              <a:buSzPts val="3600"/>
              <a:buFont typeface="Calibri"/>
              <a:buNone/>
            </a:pPr>
            <a:r>
              <a:t/>
            </a:r>
            <a:endParaRPr/>
          </a:p>
        </p:txBody>
      </p:sp>
      <p:pic>
        <p:nvPicPr>
          <p:cNvPr id="307" name="Google Shape;307;p41"/>
          <p:cNvPicPr preferRelativeResize="0"/>
          <p:nvPr/>
        </p:nvPicPr>
        <p:blipFill>
          <a:blip r:embed="rId3">
            <a:alphaModFix/>
          </a:blip>
          <a:stretch>
            <a:fillRect/>
          </a:stretch>
        </p:blipFill>
        <p:spPr>
          <a:xfrm>
            <a:off x="152400" y="1604700"/>
            <a:ext cx="8423913" cy="47274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Level </a:t>
            </a:r>
            <a:r>
              <a:rPr lang="en-US"/>
              <a:t>Three</a:t>
            </a:r>
            <a:r>
              <a:rPr lang="en-US"/>
              <a:t>: Three Projects</a:t>
            </a:r>
            <a:endParaRPr/>
          </a:p>
        </p:txBody>
      </p:sp>
      <p:sp>
        <p:nvSpPr>
          <p:cNvPr id="313" name="Google Shape;313;p4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3222" lvl="0" marL="360362" marR="0" rtl="0" algn="l">
              <a:lnSpc>
                <a:spcPct val="70000"/>
              </a:lnSpc>
              <a:spcBef>
                <a:spcPts val="1000"/>
              </a:spcBef>
              <a:spcAft>
                <a:spcPts val="0"/>
              </a:spcAft>
              <a:buClr>
                <a:schemeClr val="dk1"/>
              </a:buClr>
              <a:buSzPts val="2400"/>
              <a:buFont typeface="Arial"/>
              <a:buChar char="•"/>
            </a:pPr>
            <a:r>
              <a:rPr lang="en-US"/>
              <a:t>Required Project with a speech </a:t>
            </a:r>
            <a:r>
              <a:rPr b="1" i="0" lang="en-US" u="none" cap="none" strike="noStrike">
                <a:solidFill>
                  <a:schemeClr val="dk1"/>
                </a:solidFill>
                <a:latin typeface="Calibri"/>
                <a:ea typeface="Calibri"/>
                <a:cs typeface="Calibri"/>
                <a:sym typeface="Calibri"/>
              </a:rPr>
              <a:t>(5 – 7 min)</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Mostly unique to the specific path</a:t>
            </a:r>
            <a:endParaRPr sz="2400"/>
          </a:p>
          <a:p>
            <a:pPr indent="-315277" lvl="1" marL="685800" marR="0" rtl="0" algn="l">
              <a:lnSpc>
                <a:spcPct val="70000"/>
              </a:lnSpc>
              <a:spcBef>
                <a:spcPts val="500"/>
              </a:spcBef>
              <a:spcAft>
                <a:spcPts val="0"/>
              </a:spcAft>
              <a:buSzPts val="2400"/>
              <a:buChar char="•"/>
            </a:pPr>
            <a:r>
              <a:rPr lang="en-US" sz="2400"/>
              <a:t>Is this a project your REALLY want to do?</a:t>
            </a:r>
            <a:endParaRPr sz="2400"/>
          </a:p>
          <a:p>
            <a:pPr indent="-383222" lvl="0" marL="360362" marR="0" rtl="0" algn="l">
              <a:lnSpc>
                <a:spcPct val="70000"/>
              </a:lnSpc>
              <a:spcBef>
                <a:spcPts val="1000"/>
              </a:spcBef>
              <a:spcAft>
                <a:spcPts val="0"/>
              </a:spcAft>
              <a:buClr>
                <a:schemeClr val="dk1"/>
              </a:buClr>
              <a:buSzPts val="2400"/>
              <a:buFont typeface="Arial"/>
              <a:buChar char="•"/>
            </a:pPr>
            <a:r>
              <a:rPr lang="en-US"/>
              <a:t>Elective Project 1  with a speech (5-7 min)</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Mostly available in all paths</a:t>
            </a:r>
            <a:endParaRPr sz="2400"/>
          </a:p>
          <a:p>
            <a:pPr indent="-383222" lvl="0" marL="360362" marR="0" rtl="0" algn="l">
              <a:lnSpc>
                <a:spcPct val="115000"/>
              </a:lnSpc>
              <a:spcBef>
                <a:spcPts val="1000"/>
              </a:spcBef>
              <a:spcAft>
                <a:spcPts val="0"/>
              </a:spcAft>
              <a:buClr>
                <a:schemeClr val="dk1"/>
              </a:buClr>
              <a:buSzPts val="2400"/>
              <a:buFont typeface="Arial"/>
              <a:buChar char="•"/>
            </a:pPr>
            <a:r>
              <a:rPr lang="en-US"/>
              <a:t>Elective Project 2</a:t>
            </a:r>
            <a:r>
              <a:rPr b="1" i="0" lang="en-US" u="none" cap="none" strike="noStrike">
                <a:solidFill>
                  <a:schemeClr val="dk1"/>
                </a:solidFill>
                <a:latin typeface="Calibri"/>
                <a:ea typeface="Calibri"/>
                <a:cs typeface="Calibri"/>
                <a:sym typeface="Calibri"/>
              </a:rPr>
              <a:t> with a speech (5-7 min)</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Mostly available in all paths</a:t>
            </a:r>
            <a:endParaRPr sz="2400"/>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id="318" name="Google Shape;318;p43"/>
          <p:cNvPicPr preferRelativeResize="0"/>
          <p:nvPr>
            <p:ph idx="1" type="body"/>
          </p:nvPr>
        </p:nvPicPr>
        <p:blipFill rotWithShape="1">
          <a:blip r:embed="rId3">
            <a:alphaModFix/>
          </a:blip>
          <a:srcRect b="0" l="0" r="0" t="0"/>
          <a:stretch/>
        </p:blipFill>
        <p:spPr>
          <a:xfrm>
            <a:off x="1849977" y="500062"/>
            <a:ext cx="5483135" cy="6134101"/>
          </a:xfrm>
          <a:prstGeom prst="rect">
            <a:avLst/>
          </a:prstGeom>
          <a:noFill/>
          <a:ln>
            <a:noFill/>
          </a:ln>
        </p:spPr>
      </p:pic>
      <p:sp>
        <p:nvSpPr>
          <p:cNvPr id="319" name="Google Shape;319;p43"/>
          <p:cNvSpPr/>
          <p:nvPr/>
        </p:nvSpPr>
        <p:spPr>
          <a:xfrm>
            <a:off x="6843908" y="1411512"/>
            <a:ext cx="978408" cy="484632"/>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43"/>
          <p:cNvSpPr txBox="1"/>
          <p:nvPr/>
        </p:nvSpPr>
        <p:spPr>
          <a:xfrm>
            <a:off x="222005" y="3841907"/>
            <a:ext cx="1850746"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Electives are similar across all 10 Paths</a:t>
            </a:r>
            <a:endParaRPr/>
          </a:p>
        </p:txBody>
      </p:sp>
      <p:sp>
        <p:nvSpPr>
          <p:cNvPr id="321" name="Google Shape;321;p43"/>
          <p:cNvSpPr/>
          <p:nvPr/>
        </p:nvSpPr>
        <p:spPr>
          <a:xfrm rot="10800000">
            <a:off x="1115746" y="3429921"/>
            <a:ext cx="978408" cy="484632"/>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2" name="Google Shape;322;p43"/>
          <p:cNvSpPr/>
          <p:nvPr/>
        </p:nvSpPr>
        <p:spPr>
          <a:xfrm>
            <a:off x="1094343" y="2906702"/>
            <a:ext cx="978408" cy="314036"/>
          </a:xfrm>
          <a:prstGeom prst="right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3" name="Google Shape;323;p43"/>
          <p:cNvSpPr/>
          <p:nvPr/>
        </p:nvSpPr>
        <p:spPr>
          <a:xfrm>
            <a:off x="6925646" y="3941881"/>
            <a:ext cx="978408" cy="323272"/>
          </a:xfrm>
          <a:prstGeom prst="left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4" name="Google Shape;324;p43"/>
          <p:cNvSpPr/>
          <p:nvPr/>
        </p:nvSpPr>
        <p:spPr>
          <a:xfrm>
            <a:off x="6843908" y="882463"/>
            <a:ext cx="978408" cy="323272"/>
          </a:xfrm>
          <a:prstGeom prst="left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5" name="Google Shape;325;p43"/>
          <p:cNvSpPr/>
          <p:nvPr/>
        </p:nvSpPr>
        <p:spPr>
          <a:xfrm>
            <a:off x="6949096" y="4596672"/>
            <a:ext cx="978408" cy="484632"/>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6" name="Google Shape;326;p43"/>
          <p:cNvSpPr txBox="1"/>
          <p:nvPr/>
        </p:nvSpPr>
        <p:spPr>
          <a:xfrm>
            <a:off x="179400" y="2722487"/>
            <a:ext cx="1850746"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Unique project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4"/>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Level </a:t>
            </a:r>
            <a:r>
              <a:rPr lang="en-US"/>
              <a:t>Four</a:t>
            </a:r>
            <a:r>
              <a:rPr lang="en-US"/>
              <a:t>: Two Projects</a:t>
            </a:r>
            <a:endParaRPr/>
          </a:p>
        </p:txBody>
      </p:sp>
      <p:sp>
        <p:nvSpPr>
          <p:cNvPr id="332" name="Google Shape;332;p44"/>
          <p:cNvSpPr txBox="1"/>
          <p:nvPr>
            <p:ph idx="1" type="body"/>
          </p:nvPr>
        </p:nvSpPr>
        <p:spPr>
          <a:xfrm>
            <a:off x="628650" y="1825625"/>
            <a:ext cx="7886700" cy="4722900"/>
          </a:xfrm>
          <a:prstGeom prst="rect">
            <a:avLst/>
          </a:prstGeom>
          <a:noFill/>
          <a:ln>
            <a:noFill/>
          </a:ln>
        </p:spPr>
        <p:txBody>
          <a:bodyPr anchorCtr="0" anchor="t" bIns="45700" lIns="91425" spcFirstLastPara="1" rIns="91425" wrap="square" tIns="45700">
            <a:noAutofit/>
          </a:bodyPr>
          <a:lstStyle/>
          <a:p>
            <a:pPr indent="-383222" lvl="0" marL="360362" marR="0" rtl="0" algn="l">
              <a:lnSpc>
                <a:spcPct val="70000"/>
              </a:lnSpc>
              <a:spcBef>
                <a:spcPts val="1000"/>
              </a:spcBef>
              <a:spcAft>
                <a:spcPts val="0"/>
              </a:spcAft>
              <a:buClr>
                <a:schemeClr val="dk1"/>
              </a:buClr>
              <a:buSzPts val="2400"/>
              <a:buFont typeface="Arial"/>
              <a:buChar char="•"/>
            </a:pPr>
            <a:r>
              <a:rPr lang="en-US"/>
              <a:t>Required Project with one or two speeches </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Projects only available in one path</a:t>
            </a:r>
            <a:endParaRPr sz="2400"/>
          </a:p>
          <a:p>
            <a:pPr indent="-349250" lvl="2" marL="1031875" marR="0" rtl="0" algn="l">
              <a:lnSpc>
                <a:spcPct val="70000"/>
              </a:lnSpc>
              <a:spcBef>
                <a:spcPts val="500"/>
              </a:spcBef>
              <a:spcAft>
                <a:spcPts val="0"/>
              </a:spcAft>
              <a:buSzPts val="2400"/>
              <a:buChar char="•"/>
            </a:pPr>
            <a:r>
              <a:rPr lang="en-US" sz="2400"/>
              <a:t>Manage Change</a:t>
            </a:r>
            <a:endParaRPr sz="2400"/>
          </a:p>
          <a:p>
            <a:pPr indent="-349250" lvl="2" marL="1031875" marR="0" rtl="0" algn="l">
              <a:lnSpc>
                <a:spcPct val="70000"/>
              </a:lnSpc>
              <a:spcBef>
                <a:spcPts val="500"/>
              </a:spcBef>
              <a:spcAft>
                <a:spcPts val="0"/>
              </a:spcAft>
              <a:buSzPts val="2400"/>
              <a:buChar char="•"/>
            </a:pPr>
            <a:r>
              <a:rPr lang="en-US" sz="2400"/>
              <a:t>Improvement through Positive Coaching</a:t>
            </a:r>
            <a:endParaRPr sz="2400"/>
          </a:p>
          <a:p>
            <a:pPr indent="-349250" lvl="2" marL="1031875" marR="0" rtl="0" algn="l">
              <a:lnSpc>
                <a:spcPct val="70000"/>
              </a:lnSpc>
              <a:spcBef>
                <a:spcPts val="500"/>
              </a:spcBef>
              <a:spcAft>
                <a:spcPts val="0"/>
              </a:spcAft>
              <a:buSzPts val="2400"/>
              <a:buChar char="•"/>
            </a:pPr>
            <a:r>
              <a:rPr lang="en-US" sz="2400"/>
              <a:t>Leading your Team</a:t>
            </a:r>
            <a:endParaRPr sz="2400"/>
          </a:p>
          <a:p>
            <a:pPr indent="-349250" lvl="2" marL="1031875" marR="0" rtl="0" algn="l">
              <a:lnSpc>
                <a:spcPct val="70000"/>
              </a:lnSpc>
              <a:spcBef>
                <a:spcPts val="500"/>
              </a:spcBef>
              <a:spcAft>
                <a:spcPts val="0"/>
              </a:spcAft>
              <a:buSzPts val="2400"/>
              <a:buChar char="•"/>
            </a:pPr>
            <a:r>
              <a:rPr lang="en-US" sz="2400"/>
              <a:t>Communicate Change</a:t>
            </a:r>
            <a:endParaRPr sz="2400"/>
          </a:p>
          <a:p>
            <a:pPr indent="-349250" lvl="2" marL="1031875" marR="0" rtl="0" algn="l">
              <a:lnSpc>
                <a:spcPct val="70000"/>
              </a:lnSpc>
              <a:spcBef>
                <a:spcPts val="500"/>
              </a:spcBef>
              <a:spcAft>
                <a:spcPts val="0"/>
              </a:spcAft>
              <a:buSzPts val="2400"/>
              <a:buChar char="•"/>
            </a:pPr>
            <a:r>
              <a:rPr lang="en-US" sz="2400"/>
              <a:t>Motivate Others</a:t>
            </a:r>
            <a:endParaRPr sz="2400"/>
          </a:p>
          <a:p>
            <a:pPr indent="-383222" lvl="0" marL="360362" marR="0" rtl="0" algn="l">
              <a:lnSpc>
                <a:spcPct val="70000"/>
              </a:lnSpc>
              <a:spcBef>
                <a:spcPts val="1000"/>
              </a:spcBef>
              <a:spcAft>
                <a:spcPts val="0"/>
              </a:spcAft>
              <a:buClr>
                <a:schemeClr val="dk1"/>
              </a:buClr>
              <a:buSzPts val="2400"/>
              <a:buFont typeface="Arial"/>
              <a:buChar char="•"/>
            </a:pPr>
            <a:r>
              <a:rPr lang="en-US"/>
              <a:t>Elective Project  with a speech </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Mostly available in all paths</a:t>
            </a:r>
            <a:endParaRPr sz="2400"/>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5"/>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Level </a:t>
            </a:r>
            <a:r>
              <a:rPr lang="en-US"/>
              <a:t>Five</a:t>
            </a:r>
            <a:r>
              <a:rPr lang="en-US"/>
              <a:t>: Three Projects</a:t>
            </a:r>
            <a:endParaRPr/>
          </a:p>
        </p:txBody>
      </p:sp>
      <p:sp>
        <p:nvSpPr>
          <p:cNvPr id="338" name="Google Shape;338;p45"/>
          <p:cNvSpPr txBox="1"/>
          <p:nvPr>
            <p:ph idx="1" type="body"/>
          </p:nvPr>
        </p:nvSpPr>
        <p:spPr>
          <a:xfrm>
            <a:off x="628650" y="1825625"/>
            <a:ext cx="7886700" cy="4722900"/>
          </a:xfrm>
          <a:prstGeom prst="rect">
            <a:avLst/>
          </a:prstGeom>
          <a:noFill/>
          <a:ln>
            <a:noFill/>
          </a:ln>
        </p:spPr>
        <p:txBody>
          <a:bodyPr anchorCtr="0" anchor="t" bIns="45700" lIns="91425" spcFirstLastPara="1" rIns="91425" wrap="square" tIns="45700">
            <a:noAutofit/>
          </a:bodyPr>
          <a:lstStyle/>
          <a:p>
            <a:pPr indent="-383222" lvl="0" marL="360362" marR="0" rtl="0" algn="l">
              <a:lnSpc>
                <a:spcPct val="70000"/>
              </a:lnSpc>
              <a:spcBef>
                <a:spcPts val="1000"/>
              </a:spcBef>
              <a:spcAft>
                <a:spcPts val="0"/>
              </a:spcAft>
              <a:buClr>
                <a:schemeClr val="dk1"/>
              </a:buClr>
              <a:buSzPts val="2400"/>
              <a:buFont typeface="Arial"/>
              <a:buChar char="•"/>
            </a:pPr>
            <a:r>
              <a:rPr lang="en-US"/>
              <a:t>Required Project</a:t>
            </a:r>
            <a:endParaRPr/>
          </a:p>
          <a:p>
            <a:pPr indent="-301625" lvl="1" marL="685800" rtl="0" algn="l">
              <a:lnSpc>
                <a:spcPct val="70000"/>
              </a:lnSpc>
              <a:spcBef>
                <a:spcPts val="500"/>
              </a:spcBef>
              <a:spcAft>
                <a:spcPts val="0"/>
              </a:spcAft>
              <a:buSzPts val="2400"/>
              <a:buChar char="•"/>
            </a:pPr>
            <a:r>
              <a:rPr lang="en-US" sz="2400"/>
              <a:t>Projects only available in one path</a:t>
            </a:r>
            <a:endParaRPr sz="2400"/>
          </a:p>
          <a:p>
            <a:pPr indent="-349250" lvl="2" marL="1031875" marR="0" rtl="0" algn="l">
              <a:lnSpc>
                <a:spcPct val="70000"/>
              </a:lnSpc>
              <a:spcBef>
                <a:spcPts val="500"/>
              </a:spcBef>
              <a:spcAft>
                <a:spcPts val="0"/>
              </a:spcAft>
              <a:buSzPts val="2400"/>
              <a:buChar char="•"/>
            </a:pPr>
            <a:r>
              <a:rPr lang="en-US" sz="2400"/>
              <a:t>Manage Successful Events</a:t>
            </a:r>
            <a:endParaRPr sz="2400"/>
          </a:p>
          <a:p>
            <a:pPr indent="-349250" lvl="2" marL="1031875" marR="0" rtl="0" algn="l">
              <a:lnSpc>
                <a:spcPct val="70000"/>
              </a:lnSpc>
              <a:spcBef>
                <a:spcPts val="500"/>
              </a:spcBef>
              <a:spcAft>
                <a:spcPts val="0"/>
              </a:spcAft>
              <a:buSzPts val="2400"/>
              <a:buChar char="•"/>
            </a:pPr>
            <a:r>
              <a:rPr lang="en-US" sz="2400"/>
              <a:t>Team Building</a:t>
            </a:r>
            <a:endParaRPr sz="2400"/>
          </a:p>
          <a:p>
            <a:pPr indent="-349250" lvl="2" marL="1031875" marR="0" rtl="0" algn="l">
              <a:lnSpc>
                <a:spcPct val="70000"/>
              </a:lnSpc>
              <a:spcBef>
                <a:spcPts val="500"/>
              </a:spcBef>
              <a:spcAft>
                <a:spcPts val="0"/>
              </a:spcAft>
              <a:buSzPts val="2400"/>
              <a:buChar char="•"/>
            </a:pPr>
            <a:r>
              <a:rPr lang="en-US" sz="2400"/>
              <a:t>Develop your Vision</a:t>
            </a:r>
            <a:endParaRPr sz="2400"/>
          </a:p>
          <a:p>
            <a:pPr indent="-383222" lvl="0" marL="360362" marR="0" rtl="0" algn="l">
              <a:lnSpc>
                <a:spcPct val="70000"/>
              </a:lnSpc>
              <a:spcBef>
                <a:spcPts val="1000"/>
              </a:spcBef>
              <a:spcAft>
                <a:spcPts val="0"/>
              </a:spcAft>
              <a:buClr>
                <a:schemeClr val="dk1"/>
              </a:buClr>
              <a:buSzPts val="2400"/>
              <a:buFont typeface="Arial"/>
              <a:buChar char="•"/>
            </a:pPr>
            <a:r>
              <a:rPr lang="en-US"/>
              <a:t>Elective Project </a:t>
            </a:r>
            <a:endParaRPr/>
          </a:p>
          <a:p>
            <a:pPr indent="-315277" lvl="1" marL="685800" marR="0" rtl="0" algn="l">
              <a:lnSpc>
                <a:spcPct val="70000"/>
              </a:lnSpc>
              <a:spcBef>
                <a:spcPts val="500"/>
              </a:spcBef>
              <a:spcAft>
                <a:spcPts val="0"/>
              </a:spcAft>
              <a:buClr>
                <a:schemeClr val="dk1"/>
              </a:buClr>
              <a:buSzPts val="2400"/>
              <a:buFont typeface="Arial"/>
              <a:buChar char="•"/>
            </a:pPr>
            <a:r>
              <a:rPr lang="en-US" sz="2400"/>
              <a:t>Mostly available in all paths</a:t>
            </a:r>
            <a:endParaRPr sz="2400"/>
          </a:p>
          <a:p>
            <a:pPr indent="-360362" lvl="0" marL="360362" marR="0" rtl="0" algn="l">
              <a:lnSpc>
                <a:spcPct val="70000"/>
              </a:lnSpc>
              <a:spcBef>
                <a:spcPts val="500"/>
              </a:spcBef>
              <a:spcAft>
                <a:spcPts val="0"/>
              </a:spcAft>
              <a:buSzPts val="2400"/>
              <a:buChar char="•"/>
            </a:pPr>
            <a:r>
              <a:rPr lang="en-US"/>
              <a:t>Reflect on your path with a speech (10-12) minute</a:t>
            </a:r>
            <a:endParaRPr/>
          </a:p>
          <a:p>
            <a:pPr indent="-301625" lvl="1" marL="685800" marR="0" rtl="0" algn="l">
              <a:lnSpc>
                <a:spcPct val="70000"/>
              </a:lnSpc>
              <a:spcBef>
                <a:spcPts val="500"/>
              </a:spcBef>
              <a:spcAft>
                <a:spcPts val="0"/>
              </a:spcAft>
              <a:buSzPts val="2400"/>
              <a:buChar char="•"/>
            </a:pPr>
            <a:r>
              <a:rPr lang="en-US" sz="2400"/>
              <a:t>Required in all paths</a:t>
            </a:r>
            <a:endParaRPr sz="2400"/>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a:p>
            <a:pPr indent="-230822" lvl="0" marL="360362"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6"/>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Long Way</a:t>
            </a:r>
            <a:endParaRPr/>
          </a:p>
        </p:txBody>
      </p:sp>
      <p:sp>
        <p:nvSpPr>
          <p:cNvPr id="345" name="Google Shape;345;p46"/>
          <p:cNvSpPr txBox="1"/>
          <p:nvPr>
            <p:ph idx="1" type="body"/>
          </p:nvPr>
        </p:nvSpPr>
        <p:spPr>
          <a:xfrm>
            <a:off x="628650" y="1411624"/>
            <a:ext cx="8174100" cy="22281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Learn about the different paths</a:t>
            </a:r>
            <a:r>
              <a:rPr b="0" i="0" lang="en-US" u="none" cap="none" strike="noStrike">
                <a:solidFill>
                  <a:srgbClr val="999999"/>
                </a:solidFill>
              </a:rPr>
              <a:t> </a:t>
            </a:r>
            <a:endParaRPr b="0">
              <a:solidFill>
                <a:srgbClr val="999999"/>
              </a:solidFill>
            </a:endParaRPr>
          </a:p>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Figure out what the differences are</a:t>
            </a:r>
            <a:endParaRPr b="0">
              <a:solidFill>
                <a:srgbClr val="999999"/>
              </a:solidFill>
            </a:endParaRPr>
          </a:p>
          <a:p>
            <a:pPr indent="-381000" lvl="0" marL="457200" marR="0" rtl="0" algn="l">
              <a:lnSpc>
                <a:spcPct val="114000"/>
              </a:lnSpc>
              <a:spcBef>
                <a:spcPts val="0"/>
              </a:spcBef>
              <a:spcAft>
                <a:spcPts val="0"/>
              </a:spcAft>
              <a:buClr>
                <a:srgbClr val="000000"/>
              </a:buClr>
              <a:buSzPts val="2400"/>
              <a:buFont typeface="Calibri"/>
              <a:buAutoNum type="arabicPeriod"/>
            </a:pPr>
            <a:r>
              <a:rPr lang="en-US">
                <a:solidFill>
                  <a:srgbClr val="000000"/>
                </a:solidFill>
              </a:rPr>
              <a:t>Determine which projects you REALLY want to do</a:t>
            </a:r>
            <a:endParaRPr>
              <a:solidFill>
                <a:srgbClr val="000000"/>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Take the assessment - skip the questions and pick your path</a:t>
            </a:r>
            <a:endParaRPr b="0">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Get Started</a:t>
            </a:r>
            <a:endParaRPr b="0">
              <a:solidFill>
                <a:srgbClr val="999999"/>
              </a:solidFill>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pic>
        <p:nvPicPr>
          <p:cNvPr id="346" name="Google Shape;346;p46"/>
          <p:cNvPicPr preferRelativeResize="0"/>
          <p:nvPr/>
        </p:nvPicPr>
        <p:blipFill>
          <a:blip r:embed="rId3">
            <a:alphaModFix/>
          </a:blip>
          <a:stretch>
            <a:fillRect/>
          </a:stretch>
        </p:blipFill>
        <p:spPr>
          <a:xfrm>
            <a:off x="1080775" y="2714400"/>
            <a:ext cx="7289224" cy="3917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628650" y="1180837"/>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930705"/>
              </a:buClr>
              <a:buSzPts val="3600"/>
              <a:buFont typeface="Calibri"/>
              <a:buNone/>
            </a:pPr>
            <a:r>
              <a:rPr b="1" lang="en-US"/>
              <a:t>Agenda</a:t>
            </a:r>
            <a:endParaRPr b="1"/>
          </a:p>
        </p:txBody>
      </p:sp>
      <p:sp>
        <p:nvSpPr>
          <p:cNvPr id="125" name="Google Shape;125;p20"/>
          <p:cNvSpPr txBox="1"/>
          <p:nvPr/>
        </p:nvSpPr>
        <p:spPr>
          <a:xfrm>
            <a:off x="148650" y="1551300"/>
            <a:ext cx="8846700" cy="4226100"/>
          </a:xfrm>
          <a:prstGeom prst="rect">
            <a:avLst/>
          </a:prstGeom>
          <a:noFill/>
          <a:ln>
            <a:noFill/>
          </a:ln>
        </p:spPr>
        <p:txBody>
          <a:bodyPr anchorCtr="0" anchor="ctr" bIns="91425" lIns="91425" spcFirstLastPara="1" rIns="91425" wrap="square" tIns="91425">
            <a:noAutofit/>
          </a:bodyPr>
          <a:lstStyle/>
          <a:p>
            <a:pPr indent="-508000" lvl="0" marL="2794000" marR="0" rtl="0" algn="l">
              <a:lnSpc>
                <a:spcPct val="90000"/>
              </a:lnSpc>
              <a:spcBef>
                <a:spcPts val="0"/>
              </a:spcBef>
              <a:spcAft>
                <a:spcPts val="0"/>
              </a:spcAft>
              <a:buClr>
                <a:schemeClr val="dk1"/>
              </a:buClr>
              <a:buSzPts val="3600"/>
              <a:buFont typeface="Arial"/>
              <a:buChar char="•"/>
            </a:pPr>
            <a:r>
              <a:rPr b="1" lang="en-US" sz="3600">
                <a:solidFill>
                  <a:schemeClr val="dk1"/>
                </a:solidFill>
                <a:latin typeface="Calibri"/>
                <a:ea typeface="Calibri"/>
                <a:cs typeface="Calibri"/>
                <a:sym typeface="Calibri"/>
              </a:rPr>
              <a:t>Introduction</a:t>
            </a:r>
            <a:endParaRPr b="1" sz="3600">
              <a:solidFill>
                <a:schemeClr val="dk1"/>
              </a:solidFill>
              <a:latin typeface="Calibri"/>
              <a:ea typeface="Calibri"/>
              <a:cs typeface="Calibri"/>
              <a:sym typeface="Calibri"/>
            </a:endParaRPr>
          </a:p>
          <a:p>
            <a:pPr indent="-508000" lvl="0" marL="2794000" marR="0" rtl="0" algn="l">
              <a:lnSpc>
                <a:spcPct val="90000"/>
              </a:lnSpc>
              <a:spcBef>
                <a:spcPts val="0"/>
              </a:spcBef>
              <a:spcAft>
                <a:spcPts val="0"/>
              </a:spcAft>
              <a:buClr>
                <a:schemeClr val="dk1"/>
              </a:buClr>
              <a:buSzPts val="3600"/>
              <a:buFont typeface="Calibri"/>
              <a:buChar char="•"/>
            </a:pPr>
            <a:r>
              <a:rPr b="1" lang="en-US" sz="3600">
                <a:solidFill>
                  <a:schemeClr val="dk1"/>
                </a:solidFill>
                <a:latin typeface="Calibri"/>
                <a:ea typeface="Calibri"/>
                <a:cs typeface="Calibri"/>
                <a:sym typeface="Calibri"/>
              </a:rPr>
              <a:t>The Quick and Easy way</a:t>
            </a:r>
            <a:endParaRPr b="1" sz="3600">
              <a:solidFill>
                <a:schemeClr val="dk1"/>
              </a:solidFill>
              <a:latin typeface="Calibri"/>
              <a:ea typeface="Calibri"/>
              <a:cs typeface="Calibri"/>
              <a:sym typeface="Calibri"/>
            </a:endParaRPr>
          </a:p>
          <a:p>
            <a:pPr indent="-508000" lvl="0" marL="2794000" marR="0" rtl="0" algn="l">
              <a:lnSpc>
                <a:spcPct val="90000"/>
              </a:lnSpc>
              <a:spcBef>
                <a:spcPts val="0"/>
              </a:spcBef>
              <a:spcAft>
                <a:spcPts val="0"/>
              </a:spcAft>
              <a:buClr>
                <a:schemeClr val="dk1"/>
              </a:buClr>
              <a:buSzPts val="3600"/>
              <a:buFont typeface="Calibri"/>
              <a:buChar char="•"/>
            </a:pPr>
            <a:r>
              <a:rPr b="1" lang="en-US" sz="3600">
                <a:solidFill>
                  <a:schemeClr val="dk1"/>
                </a:solidFill>
                <a:latin typeface="Calibri"/>
                <a:ea typeface="Calibri"/>
                <a:cs typeface="Calibri"/>
                <a:sym typeface="Calibri"/>
              </a:rPr>
              <a:t>The Long way</a:t>
            </a:r>
            <a:endParaRPr b="1" sz="3600">
              <a:solidFill>
                <a:schemeClr val="dk1"/>
              </a:solidFill>
              <a:latin typeface="Calibri"/>
              <a:ea typeface="Calibri"/>
              <a:cs typeface="Calibri"/>
              <a:sym typeface="Calibri"/>
            </a:endParaRPr>
          </a:p>
          <a:p>
            <a:pPr indent="-508000" lvl="0" marL="2794000" marR="0" rtl="0" algn="l">
              <a:lnSpc>
                <a:spcPct val="90000"/>
              </a:lnSpc>
              <a:spcBef>
                <a:spcPts val="0"/>
              </a:spcBef>
              <a:spcAft>
                <a:spcPts val="0"/>
              </a:spcAft>
              <a:buClr>
                <a:schemeClr val="dk1"/>
              </a:buClr>
              <a:buSzPts val="3600"/>
              <a:buFont typeface="Calibri"/>
              <a:buChar char="•"/>
            </a:pPr>
            <a:r>
              <a:rPr b="1" lang="en-US" sz="3600">
                <a:solidFill>
                  <a:schemeClr val="dk1"/>
                </a:solidFill>
                <a:latin typeface="Calibri"/>
                <a:ea typeface="Calibri"/>
                <a:cs typeface="Calibri"/>
                <a:sym typeface="Calibri"/>
              </a:rPr>
              <a:t>Q &amp; A</a:t>
            </a:r>
            <a:endParaRPr b="1" sz="36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7"/>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Long Way</a:t>
            </a:r>
            <a:endParaRPr/>
          </a:p>
        </p:txBody>
      </p:sp>
      <p:sp>
        <p:nvSpPr>
          <p:cNvPr id="353" name="Google Shape;353;p47"/>
          <p:cNvSpPr txBox="1"/>
          <p:nvPr>
            <p:ph idx="1" type="body"/>
          </p:nvPr>
        </p:nvSpPr>
        <p:spPr>
          <a:xfrm>
            <a:off x="628650" y="1411625"/>
            <a:ext cx="8174100" cy="2760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Learn about the different paths</a:t>
            </a:r>
            <a:r>
              <a:rPr b="0" i="0" lang="en-US" u="none" cap="none" strike="noStrike">
                <a:solidFill>
                  <a:srgbClr val="999999"/>
                </a:solidFill>
              </a:rPr>
              <a:t> </a:t>
            </a:r>
            <a:endParaRPr b="0">
              <a:solidFill>
                <a:srgbClr val="999999"/>
              </a:solidFill>
            </a:endParaRPr>
          </a:p>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Figure out what the differences are</a:t>
            </a:r>
            <a:endParaRPr b="0">
              <a:solidFill>
                <a:srgbClr val="999999"/>
              </a:solidFill>
            </a:endParaRPr>
          </a:p>
          <a:p>
            <a:pPr indent="-381000" lvl="0" marL="457200" marR="0" rtl="0" algn="l">
              <a:lnSpc>
                <a:spcPct val="114000"/>
              </a:lnSpc>
              <a:spcBef>
                <a:spcPts val="0"/>
              </a:spcBef>
              <a:spcAft>
                <a:spcPts val="0"/>
              </a:spcAft>
              <a:buClr>
                <a:srgbClr val="999999"/>
              </a:buClr>
              <a:buSzPts val="2400"/>
              <a:buFont typeface="Calibri"/>
              <a:buAutoNum type="arabicPeriod"/>
            </a:pPr>
            <a:r>
              <a:rPr b="0" lang="en-US">
                <a:solidFill>
                  <a:srgbClr val="999999"/>
                </a:solidFill>
              </a:rPr>
              <a:t>Determine which projects you REALLY want to do</a:t>
            </a:r>
            <a:endParaRPr b="0">
              <a:solidFill>
                <a:srgbClr val="999999"/>
              </a:solidFill>
            </a:endParaRPr>
          </a:p>
          <a:p>
            <a:pPr indent="-381000" lvl="0" marL="457200" marR="0" rtl="0" algn="l">
              <a:lnSpc>
                <a:spcPct val="114000"/>
              </a:lnSpc>
              <a:spcBef>
                <a:spcPts val="0"/>
              </a:spcBef>
              <a:spcAft>
                <a:spcPts val="0"/>
              </a:spcAft>
              <a:buClr>
                <a:srgbClr val="000000"/>
              </a:buClr>
              <a:buSzPts val="2400"/>
              <a:buAutoNum type="arabicPeriod"/>
            </a:pPr>
            <a:r>
              <a:rPr lang="en-US">
                <a:solidFill>
                  <a:srgbClr val="000000"/>
                </a:solidFill>
              </a:rPr>
              <a:t>Take the assessment - skip the questions and pick your path</a:t>
            </a:r>
            <a:endParaRPr>
              <a:solidFill>
                <a:srgbClr val="000000"/>
              </a:solidFill>
            </a:endParaRPr>
          </a:p>
          <a:p>
            <a:pPr indent="-381000" lvl="0" marL="457200" marR="0" rtl="0" algn="l">
              <a:lnSpc>
                <a:spcPct val="114000"/>
              </a:lnSpc>
              <a:spcBef>
                <a:spcPts val="0"/>
              </a:spcBef>
              <a:spcAft>
                <a:spcPts val="0"/>
              </a:spcAft>
              <a:buClr>
                <a:srgbClr val="000000"/>
              </a:buClr>
              <a:buSzPts val="2400"/>
              <a:buAutoNum type="arabicPeriod"/>
            </a:pPr>
            <a:r>
              <a:rPr lang="en-US">
                <a:solidFill>
                  <a:srgbClr val="000000"/>
                </a:solidFill>
              </a:rPr>
              <a:t>Get Started</a:t>
            </a:r>
            <a:endParaRPr>
              <a:solidFill>
                <a:srgbClr val="000000"/>
              </a:solidFill>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57" name="Shape 357"/>
        <p:cNvGrpSpPr/>
        <p:nvPr/>
      </p:nvGrpSpPr>
      <p:grpSpPr>
        <a:xfrm>
          <a:off x="0" y="0"/>
          <a:ext cx="0" cy="0"/>
          <a:chOff x="0" y="0"/>
          <a:chExt cx="0" cy="0"/>
        </a:xfrm>
      </p:grpSpPr>
      <p:sp>
        <p:nvSpPr>
          <p:cNvPr id="358" name="Google Shape;358;p48"/>
          <p:cNvSpPr txBox="1"/>
          <p:nvPr>
            <p:ph type="title"/>
          </p:nvPr>
        </p:nvSpPr>
        <p:spPr>
          <a:xfrm>
            <a:off x="628650" y="500050"/>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A Second Path is free</a:t>
            </a:r>
            <a:endParaRPr/>
          </a:p>
        </p:txBody>
      </p:sp>
      <p:pic>
        <p:nvPicPr>
          <p:cNvPr id="359" name="Google Shape;359;p48"/>
          <p:cNvPicPr preferRelativeResize="0"/>
          <p:nvPr/>
        </p:nvPicPr>
        <p:blipFill>
          <a:blip r:embed="rId3">
            <a:alphaModFix/>
          </a:blip>
          <a:stretch>
            <a:fillRect/>
          </a:stretch>
        </p:blipFill>
        <p:spPr>
          <a:xfrm>
            <a:off x="4384352" y="1825750"/>
            <a:ext cx="4467023" cy="4435675"/>
          </a:xfrm>
          <a:prstGeom prst="rect">
            <a:avLst/>
          </a:prstGeom>
          <a:noFill/>
          <a:ln>
            <a:noFill/>
          </a:ln>
        </p:spPr>
      </p:pic>
      <p:sp>
        <p:nvSpPr>
          <p:cNvPr id="360" name="Google Shape;360;p48"/>
          <p:cNvSpPr txBox="1"/>
          <p:nvPr>
            <p:ph idx="1" type="body"/>
          </p:nvPr>
        </p:nvSpPr>
        <p:spPr>
          <a:xfrm>
            <a:off x="628650" y="1825625"/>
            <a:ext cx="2971200" cy="4351500"/>
          </a:xfrm>
          <a:prstGeom prst="rect">
            <a:avLst/>
          </a:prstGeom>
          <a:noFill/>
          <a:ln>
            <a:noFill/>
          </a:ln>
        </p:spPr>
        <p:txBody>
          <a:bodyPr anchorCtr="0" anchor="t" bIns="45700" lIns="91425" spcFirstLastPara="1" rIns="91425" wrap="square" tIns="45700">
            <a:noAutofit/>
          </a:bodyPr>
          <a:lstStyle/>
          <a:p>
            <a:pPr indent="-360362" lvl="0" marL="360362" marR="0" rtl="0" algn="l">
              <a:lnSpc>
                <a:spcPct val="70000"/>
              </a:lnSpc>
              <a:spcBef>
                <a:spcPts val="0"/>
              </a:spcBef>
              <a:spcAft>
                <a:spcPts val="0"/>
              </a:spcAft>
              <a:buClr>
                <a:schemeClr val="dk1"/>
              </a:buClr>
              <a:buSzPts val="2040"/>
              <a:buFont typeface="Arial"/>
              <a:buChar char="•"/>
            </a:pPr>
            <a:r>
              <a:rPr lang="en-US" sz="2040"/>
              <a:t>For people who were members of two or more clubs before March 20, 2018</a:t>
            </a:r>
            <a:endParaRPr/>
          </a:p>
          <a:p>
            <a:pPr indent="-230822" lvl="0" marL="360362" marR="0" rtl="0" algn="l">
              <a:lnSpc>
                <a:spcPct val="70000"/>
              </a:lnSpc>
              <a:spcBef>
                <a:spcPts val="1000"/>
              </a:spcBef>
              <a:spcAft>
                <a:spcPts val="0"/>
              </a:spcAft>
              <a:buClr>
                <a:schemeClr val="dk1"/>
              </a:buClr>
              <a:buSzPts val="2040"/>
              <a:buFont typeface="Arial"/>
              <a:buNone/>
            </a:pPr>
            <a:r>
              <a:t/>
            </a:r>
            <a:endParaRPr sz="2040"/>
          </a:p>
          <a:p>
            <a:pPr indent="-230822" lvl="0" marL="360362" marR="0" rtl="0" algn="l">
              <a:lnSpc>
                <a:spcPct val="70000"/>
              </a:lnSpc>
              <a:spcBef>
                <a:spcPts val="1000"/>
              </a:spcBef>
              <a:spcAft>
                <a:spcPts val="0"/>
              </a:spcAft>
              <a:buClr>
                <a:schemeClr val="dk1"/>
              </a:buClr>
              <a:buSzPts val="2040"/>
              <a:buFont typeface="Arial"/>
              <a:buNone/>
            </a:pPr>
            <a:r>
              <a:rPr lang="en-US" sz="2040"/>
              <a:t>Send an email to </a:t>
            </a:r>
            <a:r>
              <a:rPr lang="en-US" sz="2040" u="sng">
                <a:solidFill>
                  <a:schemeClr val="hlink"/>
                </a:solidFill>
                <a:hlinkClick r:id="rId4"/>
              </a:rPr>
              <a:t>supplyorders@toastmasters.org</a:t>
            </a:r>
            <a:endParaRPr sz="2040"/>
          </a:p>
          <a:p>
            <a:pPr indent="-230823" lvl="0" marL="360363" marR="0" rtl="0" algn="l">
              <a:lnSpc>
                <a:spcPct val="70000"/>
              </a:lnSpc>
              <a:spcBef>
                <a:spcPts val="1000"/>
              </a:spcBef>
              <a:spcAft>
                <a:spcPts val="0"/>
              </a:spcAft>
              <a:buClr>
                <a:schemeClr val="dk1"/>
              </a:buClr>
              <a:buSzPts val="2040"/>
              <a:buFont typeface="Arial"/>
              <a:buNone/>
            </a:pPr>
            <a:r>
              <a:t/>
            </a:r>
            <a:endParaRPr sz="2040"/>
          </a:p>
          <a:p>
            <a:pPr indent="0" lvl="0" marL="360362" marR="0" rtl="0" algn="l">
              <a:lnSpc>
                <a:spcPct val="70000"/>
              </a:lnSpc>
              <a:spcBef>
                <a:spcPts val="1000"/>
              </a:spcBef>
              <a:spcAft>
                <a:spcPts val="0"/>
              </a:spcAft>
              <a:buNone/>
            </a:pPr>
            <a:r>
              <a:t/>
            </a:r>
            <a:endParaRPr/>
          </a:p>
          <a:p>
            <a:pPr indent="-230823" lvl="0" marL="360363"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a:p>
            <a:pPr indent="-230823" lvl="0" marL="360363" marR="0" rtl="0" algn="l">
              <a:lnSpc>
                <a:spcPct val="70000"/>
              </a:lnSpc>
              <a:spcBef>
                <a:spcPts val="1000"/>
              </a:spcBef>
              <a:spcAft>
                <a:spcPts val="0"/>
              </a:spcAft>
              <a:buClr>
                <a:schemeClr val="dk1"/>
              </a:buClr>
              <a:buSzPts val="2040"/>
              <a:buFont typeface="Arial"/>
              <a:buNone/>
            </a:pPr>
            <a:r>
              <a:t/>
            </a:r>
            <a:endParaRPr b="1" i="0" sz="204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9"/>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Review of Objectives</a:t>
            </a:r>
            <a:endParaRPr/>
          </a:p>
        </p:txBody>
      </p:sp>
      <p:sp>
        <p:nvSpPr>
          <p:cNvPr id="367" name="Google Shape;367;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360362" lvl="0" marL="360362" marR="0" rtl="0" algn="l">
              <a:lnSpc>
                <a:spcPct val="9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By the end of this module, you should be able to</a:t>
            </a:r>
            <a:endParaRPr/>
          </a:p>
          <a:p>
            <a:pPr indent="-301625" lvl="1" marL="685800" rtl="0" algn="l">
              <a:spcBef>
                <a:spcPts val="500"/>
              </a:spcBef>
              <a:spcAft>
                <a:spcPts val="0"/>
              </a:spcAft>
              <a:buSzPts val="2400"/>
              <a:buChar char="•"/>
            </a:pPr>
            <a:r>
              <a:rPr b="0" lang="en-US" sz="2400"/>
              <a:t>Select an education path</a:t>
            </a:r>
            <a:endParaRPr b="0" sz="2400"/>
          </a:p>
          <a:p>
            <a:pPr indent="-301625" lvl="1" marL="685800" rtl="0" algn="l">
              <a:spcBef>
                <a:spcPts val="500"/>
              </a:spcBef>
              <a:spcAft>
                <a:spcPts val="0"/>
              </a:spcAft>
              <a:buSzPts val="2400"/>
              <a:buChar char="•"/>
            </a:pPr>
            <a:r>
              <a:rPr b="0" lang="en-US" sz="2400"/>
              <a:t>Help a fellow member select a path </a:t>
            </a:r>
            <a:endParaRPr b="0" sz="2400"/>
          </a:p>
          <a:p>
            <a:pPr indent="-349250" lvl="2" marL="1031875" rtl="0" algn="l">
              <a:spcBef>
                <a:spcPts val="500"/>
              </a:spcBef>
              <a:spcAft>
                <a:spcPts val="0"/>
              </a:spcAft>
              <a:buSzPts val="2400"/>
              <a:buChar char="•"/>
            </a:pPr>
            <a:r>
              <a:rPr lang="en-US" sz="2400"/>
              <a:t>Short and Easy way</a:t>
            </a:r>
            <a:endParaRPr sz="2400"/>
          </a:p>
          <a:p>
            <a:pPr indent="-349250" lvl="2" marL="1031875" rtl="0" algn="l">
              <a:spcBef>
                <a:spcPts val="500"/>
              </a:spcBef>
              <a:spcAft>
                <a:spcPts val="0"/>
              </a:spcAft>
              <a:buSzPts val="2400"/>
              <a:buChar char="•"/>
            </a:pPr>
            <a:r>
              <a:rPr lang="en-US" sz="2400"/>
              <a:t>Long way</a:t>
            </a:r>
            <a:endParaRPr b="1" i="1" sz="2400" u="none" cap="none" strike="noStrike">
              <a:solidFill>
                <a:srgbClr val="C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“I will” Statements</a:t>
            </a:r>
            <a:endParaRPr/>
          </a:p>
        </p:txBody>
      </p:sp>
      <p:sp>
        <p:nvSpPr>
          <p:cNvPr id="374" name="Google Shape;374;p50"/>
          <p:cNvSpPr txBox="1"/>
          <p:nvPr>
            <p:ph idx="1" type="body"/>
          </p:nvPr>
        </p:nvSpPr>
        <p:spPr>
          <a:xfrm>
            <a:off x="628650" y="1825625"/>
            <a:ext cx="8088630" cy="4351338"/>
          </a:xfrm>
          <a:prstGeom prst="rect">
            <a:avLst/>
          </a:prstGeom>
          <a:noFill/>
          <a:ln>
            <a:noFill/>
          </a:ln>
        </p:spPr>
        <p:txBody>
          <a:bodyPr anchorCtr="0" anchor="t" bIns="45700" lIns="91425" spcFirstLastPara="1" rIns="91425" wrap="square" tIns="45700">
            <a:noAutofit/>
          </a:bodyPr>
          <a:lstStyle/>
          <a:p>
            <a:pPr indent="-360363" lvl="0" marL="360363" marR="0" rtl="0" algn="l">
              <a:lnSpc>
                <a:spcPct val="80000"/>
              </a:lnSpc>
              <a:spcBef>
                <a:spcPts val="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Write one (or more) specific actions you will take based on the material</a:t>
            </a:r>
            <a:endParaRPr/>
          </a:p>
          <a:p>
            <a:pPr indent="-360363" lvl="0" marL="360363" marR="0" rtl="0" algn="l">
              <a:lnSpc>
                <a:spcPct val="80000"/>
              </a:lnSpc>
              <a:spcBef>
                <a:spcPts val="100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Describe the benefit you or others will receive</a:t>
            </a:r>
            <a:endParaRPr/>
          </a:p>
          <a:p>
            <a:pPr indent="0" lvl="0" marL="0" marR="0" rtl="0" algn="l">
              <a:lnSpc>
                <a:spcPct val="80000"/>
              </a:lnSpc>
              <a:spcBef>
                <a:spcPts val="1000"/>
              </a:spcBef>
              <a:spcAft>
                <a:spcPts val="0"/>
              </a:spcAft>
              <a:buClr>
                <a:schemeClr val="dk1"/>
              </a:buClr>
              <a:buSzPts val="2400"/>
              <a:buFont typeface="Arial"/>
              <a:buNone/>
            </a:pPr>
            <a:r>
              <a:t/>
            </a:r>
            <a:endParaRPr/>
          </a:p>
          <a:p>
            <a:pPr indent="0" lvl="0" marL="0" marR="0" rtl="0" algn="l">
              <a:lnSpc>
                <a:spcPct val="80000"/>
              </a:lnSpc>
              <a:spcBef>
                <a:spcPts val="1000"/>
              </a:spcBef>
              <a:spcAft>
                <a:spcPts val="0"/>
              </a:spcAft>
              <a:buClr>
                <a:schemeClr val="dk1"/>
              </a:buClr>
              <a:buSzPts val="2400"/>
              <a:buFont typeface="Arial"/>
              <a:buNone/>
            </a:pPr>
            <a:r>
              <a:rPr lang="en-US"/>
              <a:t>Example : </a:t>
            </a:r>
            <a:endParaRPr/>
          </a:p>
          <a:p>
            <a:pPr indent="0" lvl="0" marL="0" marR="0" rtl="0" algn="l">
              <a:lnSpc>
                <a:spcPct val="80000"/>
              </a:lnSpc>
              <a:spcBef>
                <a:spcPts val="100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I will </a:t>
            </a:r>
            <a:r>
              <a:rPr lang="en-US"/>
              <a:t>talk to Joe about picking a path</a:t>
            </a:r>
            <a:br>
              <a:rPr b="1" i="0"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so that</a:t>
            </a:r>
            <a:r>
              <a:rPr lang="en-US"/>
              <a:t> he can feel part of the new education program</a:t>
            </a:r>
            <a:endParaRPr/>
          </a:p>
          <a:p>
            <a:pPr indent="0" lvl="0" marL="0" rtl="0" algn="l">
              <a:lnSpc>
                <a:spcPct val="80000"/>
              </a:lnSpc>
              <a:spcBef>
                <a:spcPts val="1000"/>
              </a:spcBef>
              <a:spcAft>
                <a:spcPts val="0"/>
              </a:spcAft>
              <a:buNone/>
            </a:pPr>
            <a:r>
              <a:t/>
            </a:r>
            <a:endParaRPr b="1" i="1" sz="2400" u="none" cap="none" strike="noStrike">
              <a:solidFill>
                <a:srgbClr val="C00000"/>
              </a:solidFill>
              <a:latin typeface="Arial"/>
              <a:ea typeface="Arial"/>
              <a:cs typeface="Arial"/>
              <a:sym typeface="Arial"/>
            </a:endParaRPr>
          </a:p>
          <a:p>
            <a:pPr indent="0" lvl="0" marL="0" marR="0" rtl="0" algn="l">
              <a:lnSpc>
                <a:spcPct val="80000"/>
              </a:lnSpc>
              <a:spcBef>
                <a:spcPts val="1000"/>
              </a:spcBef>
              <a:spcAft>
                <a:spcPts val="0"/>
              </a:spcAft>
              <a:buClr>
                <a:schemeClr val="dk1"/>
              </a:buClr>
              <a:buSzPts val="2400"/>
              <a:buFont typeface="Arial"/>
              <a:buNone/>
            </a:pPr>
            <a:r>
              <a:t/>
            </a:r>
            <a:endParaRPr b="1" i="1" sz="2400" u="sng" cap="none" strike="noStrike">
              <a:solidFill>
                <a:schemeClr val="dk1"/>
              </a:solidFill>
              <a:latin typeface="Calibri"/>
              <a:ea typeface="Calibri"/>
              <a:cs typeface="Calibri"/>
              <a:sym typeface="Calibri"/>
            </a:endParaRPr>
          </a:p>
          <a:p>
            <a:pPr indent="-149225" lvl="1" marL="685800" marR="0" rtl="0" algn="l">
              <a:lnSpc>
                <a:spcPct val="80000"/>
              </a:lnSpc>
              <a:spcBef>
                <a:spcPts val="5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33363" lvl="0" marL="360363" marR="0" rtl="0" algn="l">
              <a:lnSpc>
                <a:spcPct val="80000"/>
              </a:lnSpc>
              <a:spcBef>
                <a:spcPts val="1000"/>
              </a:spcBef>
              <a:spcAft>
                <a:spcPts val="0"/>
              </a:spcAft>
              <a:buClr>
                <a:schemeClr val="dk1"/>
              </a:buClr>
              <a:buSzPts val="2000"/>
              <a:buFont typeface="Arial"/>
              <a:buNone/>
            </a:pPr>
            <a:r>
              <a:t/>
            </a:r>
            <a:endParaRPr b="0" i="1" sz="2000" u="none" cap="none" strike="noStrike">
              <a:solidFill>
                <a:srgbClr val="930705"/>
              </a:solidFill>
              <a:latin typeface="Arial"/>
              <a:ea typeface="Arial"/>
              <a:cs typeface="Arial"/>
              <a:sym typeface="Arial"/>
            </a:endParaRPr>
          </a:p>
          <a:p>
            <a:pPr indent="-207963" lvl="0" marL="360363" marR="0" rtl="0" algn="l">
              <a:lnSpc>
                <a:spcPct val="80000"/>
              </a:lnSpc>
              <a:spcBef>
                <a:spcPts val="100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1"/>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Additional References</a:t>
            </a:r>
            <a:endParaRPr/>
          </a:p>
        </p:txBody>
      </p:sp>
      <p:sp>
        <p:nvSpPr>
          <p:cNvPr id="381" name="Google Shape;381;p51"/>
          <p:cNvSpPr txBox="1"/>
          <p:nvPr>
            <p:ph idx="1" type="body"/>
          </p:nvPr>
        </p:nvSpPr>
        <p:spPr>
          <a:xfrm>
            <a:off x="252000" y="1926325"/>
            <a:ext cx="8694000" cy="4250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2400" u="none" cap="none" strike="noStrike">
                <a:solidFill>
                  <a:schemeClr val="dk1"/>
                </a:solidFill>
                <a:latin typeface="Calibri"/>
                <a:ea typeface="Calibri"/>
                <a:cs typeface="Calibri"/>
                <a:sym typeface="Calibri"/>
              </a:rPr>
              <a:t>You can find more information at the following links:</a:t>
            </a:r>
            <a:endParaRPr b="1" i="0" sz="2400" u="none" cap="none" strike="noStrike">
              <a:solidFill>
                <a:schemeClr val="dk1"/>
              </a:solidFill>
              <a:latin typeface="Calibri"/>
              <a:ea typeface="Calibri"/>
              <a:cs typeface="Calibri"/>
              <a:sym typeface="Calibri"/>
            </a:endParaRPr>
          </a:p>
          <a:p>
            <a:pPr indent="0" lvl="0" marL="360362" marR="0" rtl="0" algn="l">
              <a:lnSpc>
                <a:spcPct val="90000"/>
              </a:lnSpc>
              <a:spcBef>
                <a:spcPts val="0"/>
              </a:spcBef>
              <a:spcAft>
                <a:spcPts val="0"/>
              </a:spcAft>
              <a:buNone/>
            </a:pPr>
            <a:r>
              <a:t/>
            </a:r>
            <a:endParaRPr/>
          </a:p>
          <a:p>
            <a:pPr indent="-360362" lvl="0" marL="360362" marR="0" rtl="0" algn="l">
              <a:lnSpc>
                <a:spcPct val="90000"/>
              </a:lnSpc>
              <a:spcBef>
                <a:spcPts val="0"/>
              </a:spcBef>
              <a:spcAft>
                <a:spcPts val="0"/>
              </a:spcAft>
              <a:buSzPts val="2400"/>
              <a:buChar char="•"/>
            </a:pPr>
            <a:r>
              <a:rPr lang="en-US"/>
              <a:t>https://www.toastmasters.org/pathways-overview</a:t>
            </a:r>
            <a:endParaRPr/>
          </a:p>
          <a:p>
            <a:pPr indent="-360362" lvl="0" marL="360362" marR="0" rtl="0" algn="l">
              <a:lnSpc>
                <a:spcPct val="90000"/>
              </a:lnSpc>
              <a:spcBef>
                <a:spcPts val="0"/>
              </a:spcBef>
              <a:spcAft>
                <a:spcPts val="0"/>
              </a:spcAft>
              <a:buSzPts val="2400"/>
              <a:buChar char="•"/>
            </a:pPr>
            <a:r>
              <a:rPr lang="en-US"/>
              <a:t>http://d4tm.org/index.php/pathways/paths-and-projects.html</a:t>
            </a:r>
            <a:endParaRPr/>
          </a:p>
          <a:p>
            <a:pPr indent="-360362" lvl="0" marL="360362" marR="0" rtl="0" algn="l">
              <a:lnSpc>
                <a:spcPct val="90000"/>
              </a:lnSpc>
              <a:spcBef>
                <a:spcPts val="0"/>
              </a:spcBef>
              <a:spcAft>
                <a:spcPts val="0"/>
              </a:spcAft>
              <a:buSzPts val="2400"/>
              <a:buChar char="•"/>
            </a:pPr>
            <a:r>
              <a:rPr lang="en-US" u="sng">
                <a:solidFill>
                  <a:schemeClr val="hlink"/>
                </a:solidFill>
                <a:hlinkClick r:id="rId3"/>
              </a:rPr>
              <a:t>https://d96toastmasters.ca/pathways/paths-levels-projects</a:t>
            </a:r>
            <a:endParaRPr/>
          </a:p>
          <a:p>
            <a:pPr indent="-360362" lvl="0" marL="360362" marR="0" rtl="0" algn="l">
              <a:lnSpc>
                <a:spcPct val="90000"/>
              </a:lnSpc>
              <a:spcBef>
                <a:spcPts val="0"/>
              </a:spcBef>
              <a:spcAft>
                <a:spcPts val="0"/>
              </a:spcAft>
              <a:buSzPts val="2400"/>
              <a:buChar char="•"/>
            </a:pPr>
            <a:r>
              <a:rPr lang="en-US" u="sng">
                <a:solidFill>
                  <a:schemeClr val="hlink"/>
                </a:solidFill>
                <a:hlinkClick r:id="rId4"/>
              </a:rPr>
              <a:t>https://d96toastmasters.ca/resources/member/pathways-resources</a:t>
            </a:r>
            <a:endParaRPr/>
          </a:p>
          <a:p>
            <a:pPr indent="0" lvl="0" marL="0" marR="0" rtl="0" algn="l">
              <a:lnSpc>
                <a:spcPct val="90000"/>
              </a:lnSpc>
              <a:spcBef>
                <a:spcPts val="500"/>
              </a:spcBef>
              <a:spcAft>
                <a:spcPts val="0"/>
              </a:spcAft>
              <a:buNone/>
            </a:pPr>
            <a:r>
              <a:t/>
            </a:r>
            <a:endParaRPr/>
          </a:p>
          <a:p>
            <a:pPr indent="-149225" lvl="1" marL="6858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Evaluations</a:t>
            </a:r>
            <a:endParaRPr/>
          </a:p>
        </p:txBody>
      </p:sp>
      <p:sp>
        <p:nvSpPr>
          <p:cNvPr id="388" name="Google Shape;388;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360363" lvl="0" marL="360363" marR="0" rtl="0" algn="l">
              <a:lnSpc>
                <a:spcPct val="90000"/>
              </a:lnSpc>
              <a:spcBef>
                <a:spcPts val="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We want feedback on</a:t>
            </a:r>
            <a:endParaRPr/>
          </a:p>
          <a:p>
            <a:pPr indent="-276225"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WWW—what went well…</a:t>
            </a:r>
            <a:endParaRPr/>
          </a:p>
          <a:p>
            <a:pPr indent="-276225"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EBI—even better if…</a:t>
            </a:r>
            <a:endParaRPr/>
          </a:p>
          <a:p>
            <a:pPr indent="-276225"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Please take a few minutes to fill out the survey</a:t>
            </a:r>
            <a:endParaRPr/>
          </a:p>
          <a:p>
            <a:pPr indent="0" lvl="0" marL="0" marR="0" rtl="0" algn="l">
              <a:lnSpc>
                <a:spcPct val="90000"/>
              </a:lnSpc>
              <a:spcBef>
                <a:spcPts val="1000"/>
              </a:spcBef>
              <a:spcAft>
                <a:spcPts val="0"/>
              </a:spcAft>
              <a:buNone/>
            </a:pPr>
            <a:r>
              <a:t/>
            </a:r>
            <a:endParaRPr b="1" i="1" sz="2400" u="none" cap="none" strike="noStrike">
              <a:solidFill>
                <a:srgbClr val="C00000"/>
              </a:solidFill>
              <a:latin typeface="Arial"/>
              <a:ea typeface="Arial"/>
              <a:cs typeface="Arial"/>
              <a:sym typeface="Arial"/>
            </a:endParaRPr>
          </a:p>
          <a:p>
            <a:pPr indent="-182563" lvl="0" marL="360363" marR="0" rtl="0" algn="l">
              <a:lnSpc>
                <a:spcPct val="90000"/>
              </a:lnSpc>
              <a:spcBef>
                <a:spcPts val="100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P:\EducationalDevelopment\Revitalized Education Program\8. Content\13. The Navigator\Online Version\Image Assets\Toastmasters-Pathways.png" id="393" name="Google Shape;393;p53"/>
          <p:cNvPicPr preferRelativeResize="0"/>
          <p:nvPr/>
        </p:nvPicPr>
        <p:blipFill rotWithShape="1">
          <a:blip r:embed="rId3">
            <a:alphaModFix/>
          </a:blip>
          <a:srcRect b="0" l="0" r="0" t="0"/>
          <a:stretch/>
        </p:blipFill>
        <p:spPr>
          <a:xfrm>
            <a:off x="457200" y="1676400"/>
            <a:ext cx="8305800" cy="3317525"/>
          </a:xfrm>
          <a:prstGeom prst="rect">
            <a:avLst/>
          </a:prstGeom>
          <a:noFill/>
          <a:ln>
            <a:noFill/>
          </a:ln>
        </p:spPr>
      </p:pic>
      <p:sp>
        <p:nvSpPr>
          <p:cNvPr id="394" name="Google Shape;394;p53"/>
          <p:cNvSpPr txBox="1"/>
          <p:nvPr/>
        </p:nvSpPr>
        <p:spPr>
          <a:xfrm>
            <a:off x="1516025" y="5262500"/>
            <a:ext cx="6352800" cy="9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Introduction</a:t>
            </a:r>
            <a:endParaRPr/>
          </a:p>
        </p:txBody>
      </p:sp>
      <p:sp>
        <p:nvSpPr>
          <p:cNvPr id="132" name="Google Shape;132;p2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398462" lvl="0" marL="360362" rtl="0" algn="l">
              <a:spcBef>
                <a:spcPts val="500"/>
              </a:spcBef>
              <a:spcAft>
                <a:spcPts val="0"/>
              </a:spcAft>
              <a:buSzPts val="3000"/>
              <a:buChar char="•"/>
            </a:pPr>
            <a:r>
              <a:rPr lang="en-US" sz="3000"/>
              <a:t>Who are we?</a:t>
            </a:r>
            <a:endParaRPr sz="3000"/>
          </a:p>
          <a:p>
            <a:pPr indent="-301625" lvl="1" marL="685800" rtl="0" algn="l">
              <a:spcBef>
                <a:spcPts val="500"/>
              </a:spcBef>
              <a:spcAft>
                <a:spcPts val="0"/>
              </a:spcAft>
              <a:buSzPts val="2400"/>
              <a:buChar char="•"/>
            </a:pPr>
            <a:r>
              <a:rPr lang="en-US" sz="2400"/>
              <a:t>A Toastmaster member before/after March 20, 2018?</a:t>
            </a:r>
            <a:endParaRPr sz="2400"/>
          </a:p>
          <a:p>
            <a:pPr indent="-301625" lvl="1" marL="685800" rtl="0" algn="l">
              <a:spcBef>
                <a:spcPts val="500"/>
              </a:spcBef>
              <a:spcAft>
                <a:spcPts val="0"/>
              </a:spcAft>
              <a:buSzPts val="2400"/>
              <a:buChar char="•"/>
            </a:pPr>
            <a:r>
              <a:rPr lang="en-US" sz="2400"/>
              <a:t>A club officer, base camp manager, mentor?</a:t>
            </a:r>
            <a:endParaRPr sz="2400"/>
          </a:p>
          <a:p>
            <a:pPr indent="-301625" lvl="1" marL="685800" marR="0" rtl="0" algn="l">
              <a:lnSpc>
                <a:spcPct val="90000"/>
              </a:lnSpc>
              <a:spcBef>
                <a:spcPts val="0"/>
              </a:spcBef>
              <a:spcAft>
                <a:spcPts val="0"/>
              </a:spcAft>
              <a:buSzPts val="2400"/>
              <a:buChar char="•"/>
            </a:pPr>
            <a:r>
              <a:rPr b="0" lang="en-US" sz="2400"/>
              <a:t>A club member?</a:t>
            </a:r>
            <a:endParaRPr b="0" sz="2400"/>
          </a:p>
          <a:p>
            <a:pPr indent="0" lvl="0" marL="685800" marR="0" rtl="0" algn="l">
              <a:lnSpc>
                <a:spcPct val="90000"/>
              </a:lnSpc>
              <a:spcBef>
                <a:spcPts val="0"/>
              </a:spcBef>
              <a:spcAft>
                <a:spcPts val="0"/>
              </a:spcAft>
              <a:buNone/>
            </a:pPr>
            <a:r>
              <a:t/>
            </a:r>
            <a:endParaRPr/>
          </a:p>
          <a:p>
            <a:pPr indent="-469900" lvl="0" marL="508000" marR="0" rtl="0" algn="l">
              <a:lnSpc>
                <a:spcPct val="90000"/>
              </a:lnSpc>
              <a:spcBef>
                <a:spcPts val="0"/>
              </a:spcBef>
              <a:spcAft>
                <a:spcPts val="0"/>
              </a:spcAft>
              <a:buClr>
                <a:schemeClr val="dk1"/>
              </a:buClr>
              <a:buSzPts val="3000"/>
              <a:buFont typeface="Arial"/>
              <a:buChar char="•"/>
            </a:pPr>
            <a:r>
              <a:rPr lang="en-US" sz="3000"/>
              <a:t>What are we talking about?</a:t>
            </a:r>
            <a:endParaRPr sz="3000"/>
          </a:p>
          <a:p>
            <a:pPr indent="-301625" lvl="1" marL="685800" marR="0" rtl="0" algn="l">
              <a:lnSpc>
                <a:spcPct val="90000"/>
              </a:lnSpc>
              <a:spcBef>
                <a:spcPts val="0"/>
              </a:spcBef>
              <a:spcAft>
                <a:spcPts val="0"/>
              </a:spcAft>
              <a:buSzPts val="2400"/>
              <a:buChar char="•"/>
            </a:pPr>
            <a:r>
              <a:rPr lang="en-US" sz="2400"/>
              <a:t>Which path should I take?</a:t>
            </a:r>
            <a:endParaRPr/>
          </a:p>
          <a:p>
            <a:pPr indent="-301625" lvl="1" marL="685800" marR="0" rtl="0" algn="l">
              <a:lnSpc>
                <a:spcPct val="90000"/>
              </a:lnSpc>
              <a:spcBef>
                <a:spcPts val="0"/>
              </a:spcBef>
              <a:spcAft>
                <a:spcPts val="0"/>
              </a:spcAft>
              <a:buSzPts val="2400"/>
              <a:buChar char="•"/>
            </a:pPr>
            <a:r>
              <a:rPr lang="en-US" sz="2400"/>
              <a:t>How do I help someone else pick a path?</a:t>
            </a:r>
            <a:endParaRPr sz="2400"/>
          </a:p>
          <a:p>
            <a:pPr indent="-301625" lvl="1" marL="685800" marR="0" rtl="0" algn="l">
              <a:lnSpc>
                <a:spcPct val="90000"/>
              </a:lnSpc>
              <a:spcBef>
                <a:spcPts val="0"/>
              </a:spcBef>
              <a:spcAft>
                <a:spcPts val="0"/>
              </a:spcAft>
              <a:buSzPts val="2400"/>
              <a:buChar char="•"/>
            </a:pPr>
            <a:r>
              <a:rPr lang="en-US" sz="2400"/>
              <a:t>What’s the difference between the different paths?</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Learning Objectives</a:t>
            </a:r>
            <a:endParaRPr/>
          </a:p>
        </p:txBody>
      </p:sp>
      <p:sp>
        <p:nvSpPr>
          <p:cNvPr id="139" name="Google Shape;139;p22"/>
          <p:cNvSpPr txBox="1"/>
          <p:nvPr>
            <p:ph idx="1" type="body"/>
          </p:nvPr>
        </p:nvSpPr>
        <p:spPr>
          <a:xfrm>
            <a:off x="628650" y="1825624"/>
            <a:ext cx="7886700" cy="4662857"/>
          </a:xfrm>
          <a:prstGeom prst="rect">
            <a:avLst/>
          </a:prstGeom>
          <a:noFill/>
          <a:ln>
            <a:noFill/>
          </a:ln>
        </p:spPr>
        <p:txBody>
          <a:bodyPr anchorCtr="0" anchor="t" bIns="45700" lIns="91425" spcFirstLastPara="1" rIns="91425" wrap="square" tIns="45700">
            <a:noAutofit/>
          </a:bodyPr>
          <a:lstStyle/>
          <a:p>
            <a:pPr indent="-360363" lvl="0" marL="360363" marR="0" rtl="0" algn="l">
              <a:lnSpc>
                <a:spcPct val="9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By the end of this module, you should be able to:</a:t>
            </a:r>
            <a:endParaRPr/>
          </a:p>
          <a:p>
            <a:pPr indent="-301625" lvl="1" marL="685800" marR="0" rtl="0" algn="l">
              <a:lnSpc>
                <a:spcPct val="90000"/>
              </a:lnSpc>
              <a:spcBef>
                <a:spcPts val="500"/>
              </a:spcBef>
              <a:spcAft>
                <a:spcPts val="0"/>
              </a:spcAft>
              <a:buClr>
                <a:srgbClr val="000000"/>
              </a:buClr>
              <a:buSzPts val="2400"/>
              <a:buChar char="•"/>
            </a:pPr>
            <a:r>
              <a:rPr lang="en-US" sz="2400">
                <a:solidFill>
                  <a:srgbClr val="000000"/>
                </a:solidFill>
              </a:rPr>
              <a:t>Select an education path</a:t>
            </a:r>
            <a:endParaRPr sz="2400">
              <a:solidFill>
                <a:srgbClr val="000000"/>
              </a:solidFill>
            </a:endParaRPr>
          </a:p>
          <a:p>
            <a:pPr indent="-301625" lvl="1" marL="685800" marR="0" rtl="0" algn="l">
              <a:lnSpc>
                <a:spcPct val="90000"/>
              </a:lnSpc>
              <a:spcBef>
                <a:spcPts val="500"/>
              </a:spcBef>
              <a:spcAft>
                <a:spcPts val="0"/>
              </a:spcAft>
              <a:buClr>
                <a:srgbClr val="000000"/>
              </a:buClr>
              <a:buSzPts val="2400"/>
              <a:buChar char="•"/>
            </a:pPr>
            <a:r>
              <a:rPr lang="en-US" sz="2400">
                <a:solidFill>
                  <a:srgbClr val="000000"/>
                </a:solidFill>
              </a:rPr>
              <a:t>Help a fellow member select a path</a:t>
            </a:r>
            <a:endParaRPr sz="2400">
              <a:solidFill>
                <a:srgbClr val="000000"/>
              </a:solidFill>
            </a:endParaRPr>
          </a:p>
          <a:p>
            <a:pPr indent="0" lvl="0" marL="685800" marR="0" rtl="0" algn="l">
              <a:lnSpc>
                <a:spcPct val="90000"/>
              </a:lnSpc>
              <a:spcBef>
                <a:spcPts val="500"/>
              </a:spcBef>
              <a:spcAft>
                <a:spcPts val="0"/>
              </a:spcAft>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628650" y="500062"/>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Questions to be answered today</a:t>
            </a:r>
            <a:endParaRPr/>
          </a:p>
        </p:txBody>
      </p:sp>
      <p:sp>
        <p:nvSpPr>
          <p:cNvPr id="146" name="Google Shape;146;p23"/>
          <p:cNvSpPr txBox="1"/>
          <p:nvPr>
            <p:ph idx="1" type="body"/>
          </p:nvPr>
        </p:nvSpPr>
        <p:spPr>
          <a:xfrm>
            <a:off x="628650" y="1825624"/>
            <a:ext cx="8174100" cy="4700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Clr>
                <a:schemeClr val="dk1"/>
              </a:buClr>
              <a:buSzPts val="2400"/>
              <a:buFont typeface="Calibri"/>
              <a:buAutoNum type="arabicPeriod"/>
            </a:pPr>
            <a:r>
              <a:rPr b="0" i="0" lang="en-US" u="none" cap="none" strike="noStrike">
                <a:solidFill>
                  <a:schemeClr val="dk1"/>
                </a:solidFill>
                <a:latin typeface="Calibri"/>
                <a:ea typeface="Calibri"/>
                <a:cs typeface="Calibri"/>
                <a:sym typeface="Calibri"/>
              </a:rPr>
              <a:t>How many levels in a Path? </a:t>
            </a:r>
            <a:endParaRPr b="0"/>
          </a:p>
          <a:p>
            <a:pPr indent="-381000" lvl="0" marL="457200" marR="0" rtl="0" algn="l">
              <a:lnSpc>
                <a:spcPct val="114000"/>
              </a:lnSpc>
              <a:spcBef>
                <a:spcPts val="0"/>
              </a:spcBef>
              <a:spcAft>
                <a:spcPts val="0"/>
              </a:spcAft>
              <a:buClr>
                <a:schemeClr val="dk1"/>
              </a:buClr>
              <a:buSzPts val="2400"/>
              <a:buFont typeface="Calibri"/>
              <a:buAutoNum type="arabicPeriod"/>
            </a:pPr>
            <a:r>
              <a:rPr b="0" i="0" lang="en-US" u="none" cap="none" strike="noStrike">
                <a:solidFill>
                  <a:schemeClr val="dk1"/>
                </a:solidFill>
                <a:latin typeface="Calibri"/>
                <a:ea typeface="Calibri"/>
                <a:cs typeface="Calibri"/>
                <a:sym typeface="Calibri"/>
              </a:rPr>
              <a:t>How many Paths are there?</a:t>
            </a:r>
            <a:endParaRPr/>
          </a:p>
          <a:p>
            <a:pPr indent="-381000" lvl="0" marL="457200" marR="0" rtl="0" algn="l">
              <a:lnSpc>
                <a:spcPct val="114000"/>
              </a:lnSpc>
              <a:spcBef>
                <a:spcPts val="0"/>
              </a:spcBef>
              <a:spcAft>
                <a:spcPts val="0"/>
              </a:spcAft>
              <a:buClr>
                <a:schemeClr val="dk1"/>
              </a:buClr>
              <a:buSzPts val="2400"/>
              <a:buFont typeface="Calibri"/>
              <a:buAutoNum type="arabicPeriod"/>
            </a:pPr>
            <a:r>
              <a:rPr b="0" i="0" lang="en-US" u="none" cap="none" strike="noStrike">
                <a:solidFill>
                  <a:schemeClr val="dk1"/>
                </a:solidFill>
                <a:latin typeface="Calibri"/>
                <a:ea typeface="Calibri"/>
                <a:cs typeface="Calibri"/>
                <a:sym typeface="Calibri"/>
              </a:rPr>
              <a:t>Where is the  “ Pathways Paths and Projects” catalog on the District 96 website?</a:t>
            </a:r>
            <a:endParaRPr/>
          </a:p>
          <a:p>
            <a:pPr indent="-381000" lvl="0" marL="457200" marR="0" rtl="0" algn="l">
              <a:lnSpc>
                <a:spcPct val="114000"/>
              </a:lnSpc>
              <a:spcBef>
                <a:spcPts val="0"/>
              </a:spcBef>
              <a:spcAft>
                <a:spcPts val="0"/>
              </a:spcAft>
              <a:buClr>
                <a:schemeClr val="dk1"/>
              </a:buClr>
              <a:buSzPts val="2400"/>
              <a:buFont typeface="Calibri"/>
              <a:buAutoNum type="arabicPeriod"/>
            </a:pPr>
            <a:r>
              <a:rPr b="0" i="0" lang="en-US" u="none" cap="none" strike="noStrike">
                <a:solidFill>
                  <a:schemeClr val="dk1"/>
                </a:solidFill>
                <a:latin typeface="Calibri"/>
                <a:ea typeface="Calibri"/>
                <a:cs typeface="Calibri"/>
                <a:sym typeface="Calibri"/>
              </a:rPr>
              <a:t>Do you have to do Pathways online?</a:t>
            </a:r>
            <a:endParaRPr b="0" i="0" u="none" cap="none" strike="noStrike">
              <a:solidFill>
                <a:schemeClr val="dk1"/>
              </a:solidFill>
              <a:latin typeface="Calibri"/>
              <a:ea typeface="Calibri"/>
              <a:cs typeface="Calibri"/>
              <a:sym typeface="Calibri"/>
            </a:endParaRPr>
          </a:p>
          <a:p>
            <a:pPr indent="-381000" lvl="0" marL="457200" rtl="0" algn="l">
              <a:lnSpc>
                <a:spcPct val="114000"/>
              </a:lnSpc>
              <a:spcBef>
                <a:spcPts val="0"/>
              </a:spcBef>
              <a:spcAft>
                <a:spcPts val="0"/>
              </a:spcAft>
              <a:buSzPts val="2400"/>
              <a:buAutoNum type="arabicPeriod"/>
            </a:pPr>
            <a:r>
              <a:rPr b="0" lang="en-US"/>
              <a:t>How much does a Path cost?</a:t>
            </a:r>
            <a:endParaRPr b="0" i="0" u="none" cap="none" strike="noStrike">
              <a:solidFill>
                <a:schemeClr val="dk1"/>
              </a:solidFill>
              <a:latin typeface="Calibri"/>
              <a:ea typeface="Calibri"/>
              <a:cs typeface="Calibri"/>
              <a:sym typeface="Calibri"/>
            </a:endParaRPr>
          </a:p>
          <a:p>
            <a:pPr indent="-381000" lvl="0" marL="457200" rtl="0" algn="l">
              <a:lnSpc>
                <a:spcPct val="114000"/>
              </a:lnSpc>
              <a:spcBef>
                <a:spcPts val="0"/>
              </a:spcBef>
              <a:spcAft>
                <a:spcPts val="0"/>
              </a:spcAft>
              <a:buSzPts val="2400"/>
              <a:buAutoNum type="arabicPeriod"/>
            </a:pPr>
            <a:r>
              <a:rPr b="0" lang="en-US"/>
              <a:t>How many projects are there in Pathways?</a:t>
            </a:r>
            <a:endParaRPr/>
          </a:p>
          <a:p>
            <a:pPr indent="-381000" lvl="0" marL="457200" rtl="0" algn="l">
              <a:lnSpc>
                <a:spcPct val="114000"/>
              </a:lnSpc>
              <a:spcBef>
                <a:spcPts val="0"/>
              </a:spcBef>
              <a:spcAft>
                <a:spcPts val="0"/>
              </a:spcAft>
              <a:buSzPts val="2400"/>
              <a:buAutoNum type="arabicPeriod"/>
            </a:pPr>
            <a:r>
              <a:rPr b="0" lang="en-US"/>
              <a:t>Which path(s) contain the “Managing Time” project?</a:t>
            </a:r>
            <a:endParaRPr b="0"/>
          </a:p>
          <a:p>
            <a:pPr indent="-381000" lvl="0" marL="457200" marR="0" rtl="0" algn="l">
              <a:lnSpc>
                <a:spcPct val="114000"/>
              </a:lnSpc>
              <a:spcBef>
                <a:spcPts val="0"/>
              </a:spcBef>
              <a:spcAft>
                <a:spcPts val="0"/>
              </a:spcAft>
              <a:buSzPts val="2400"/>
              <a:buAutoNum type="arabicPeriod"/>
            </a:pPr>
            <a:r>
              <a:rPr b="0" lang="en-US"/>
              <a:t>______</a:t>
            </a:r>
            <a:endParaRPr b="0"/>
          </a:p>
          <a:p>
            <a:pPr indent="-381000" lvl="0" marL="457200" marR="0" rtl="0" algn="l">
              <a:lnSpc>
                <a:spcPct val="114000"/>
              </a:lnSpc>
              <a:spcBef>
                <a:spcPts val="0"/>
              </a:spcBef>
              <a:spcAft>
                <a:spcPts val="0"/>
              </a:spcAft>
              <a:buSzPts val="2400"/>
              <a:buAutoNum type="arabicPeriod"/>
            </a:pPr>
            <a:r>
              <a:rPr b="0" lang="en-US"/>
              <a:t>______</a:t>
            </a:r>
            <a:endParaRPr b="0"/>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628650" y="500062"/>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a:t>The Quick and Easy Way</a:t>
            </a:r>
            <a:endParaRPr/>
          </a:p>
        </p:txBody>
      </p:sp>
      <p:sp>
        <p:nvSpPr>
          <p:cNvPr id="153" name="Google Shape;153;p24"/>
          <p:cNvSpPr txBox="1"/>
          <p:nvPr>
            <p:ph idx="1" type="body"/>
          </p:nvPr>
        </p:nvSpPr>
        <p:spPr>
          <a:xfrm>
            <a:off x="628650" y="1825624"/>
            <a:ext cx="7774200" cy="1413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4000"/>
              </a:lnSpc>
              <a:spcBef>
                <a:spcPts val="0"/>
              </a:spcBef>
              <a:spcAft>
                <a:spcPts val="0"/>
              </a:spcAft>
              <a:buSzPts val="2400"/>
              <a:buAutoNum type="arabicPeriod"/>
            </a:pPr>
            <a:r>
              <a:rPr lang="en-US"/>
              <a:t>Take the Assessment</a:t>
            </a:r>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Pick one of the recommendations</a:t>
            </a:r>
            <a:endParaRPr b="0">
              <a:solidFill>
                <a:srgbClr val="999999"/>
              </a:solidFill>
            </a:endParaRPr>
          </a:p>
          <a:p>
            <a:pPr indent="-381000" lvl="0" marL="457200" marR="0" rtl="0" algn="l">
              <a:lnSpc>
                <a:spcPct val="114000"/>
              </a:lnSpc>
              <a:spcBef>
                <a:spcPts val="0"/>
              </a:spcBef>
              <a:spcAft>
                <a:spcPts val="0"/>
              </a:spcAft>
              <a:buClr>
                <a:srgbClr val="999999"/>
              </a:buClr>
              <a:buSzPts val="2400"/>
              <a:buAutoNum type="arabicPeriod"/>
            </a:pPr>
            <a:r>
              <a:rPr b="0" lang="en-US">
                <a:solidFill>
                  <a:srgbClr val="999999"/>
                </a:solidFill>
              </a:rPr>
              <a:t>Get started ...</a:t>
            </a:r>
            <a:endParaRPr b="0">
              <a:solidFill>
                <a:srgbClr val="999999"/>
              </a:solidFill>
            </a:endParaRPr>
          </a:p>
          <a:p>
            <a:pPr indent="-304482" lvl="0" marL="508000" marR="0" rtl="0" algn="l">
              <a:lnSpc>
                <a:spcPct val="90000"/>
              </a:lnSpc>
              <a:spcBef>
                <a:spcPts val="1000"/>
              </a:spcBef>
              <a:spcAft>
                <a:spcPts val="0"/>
              </a:spcAft>
              <a:buClr>
                <a:schemeClr val="dk1"/>
              </a:buClr>
              <a:buSzPts val="2405"/>
              <a:buFont typeface="Arial"/>
              <a:buNone/>
            </a:pPr>
            <a:r>
              <a:t/>
            </a:r>
            <a:endParaRPr b="1" i="1" sz="2405" u="none" cap="none" strike="noStrike">
              <a:solidFill>
                <a:srgbClr val="7030A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descr="TI home page copy.png" id="158" name="Google Shape;158;p25"/>
          <p:cNvPicPr preferRelativeResize="0"/>
          <p:nvPr/>
        </p:nvPicPr>
        <p:blipFill rotWithShape="1">
          <a:blip r:embed="rId3">
            <a:alphaModFix/>
          </a:blip>
          <a:srcRect b="0" l="0" r="0" t="0"/>
          <a:stretch/>
        </p:blipFill>
        <p:spPr>
          <a:xfrm>
            <a:off x="211271" y="2049593"/>
            <a:ext cx="8660499" cy="4094692"/>
          </a:xfrm>
          <a:prstGeom prst="rect">
            <a:avLst/>
          </a:prstGeom>
          <a:noFill/>
          <a:ln>
            <a:noFill/>
          </a:ln>
        </p:spPr>
      </p:pic>
      <p:sp>
        <p:nvSpPr>
          <p:cNvPr id="159" name="Google Shape;159;p25"/>
          <p:cNvSpPr/>
          <p:nvPr/>
        </p:nvSpPr>
        <p:spPr>
          <a:xfrm>
            <a:off x="4253654" y="1965960"/>
            <a:ext cx="762000" cy="381000"/>
          </a:xfrm>
          <a:prstGeom prst="ellipse">
            <a:avLst/>
          </a:prstGeom>
          <a:noFill/>
          <a:ln cap="flat" cmpd="sng" w="50800">
            <a:solidFill>
              <a:srgbClr val="FFFF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p25"/>
          <p:cNvSpPr txBox="1"/>
          <p:nvPr>
            <p:ph type="title"/>
          </p:nvPr>
        </p:nvSpPr>
        <p:spPr>
          <a:xfrm>
            <a:off x="76200" y="533400"/>
            <a:ext cx="8991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Login to toastmasters.org</a:t>
            </a:r>
            <a:endParaRPr b="1" i="0" sz="3400" u="none" cap="none" strike="noStrike">
              <a:solidFill>
                <a:srgbClr val="06305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6"/>
          <p:cNvSpPr txBox="1"/>
          <p:nvPr/>
        </p:nvSpPr>
        <p:spPr>
          <a:xfrm>
            <a:off x="228600" y="670560"/>
            <a:ext cx="8991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Take the Assessment</a:t>
            </a:r>
            <a:endParaRPr b="1" i="0" sz="3400" u="none" cap="none" strike="noStrike">
              <a:solidFill>
                <a:srgbClr val="063052"/>
              </a:solidFill>
              <a:latin typeface="Arial"/>
              <a:ea typeface="Arial"/>
              <a:cs typeface="Arial"/>
              <a:sym typeface="Arial"/>
            </a:endParaRPr>
          </a:p>
        </p:txBody>
      </p:sp>
      <p:pic>
        <p:nvPicPr>
          <p:cNvPr id="166" name="Google Shape;166;p26"/>
          <p:cNvPicPr preferRelativeResize="0"/>
          <p:nvPr/>
        </p:nvPicPr>
        <p:blipFill>
          <a:blip r:embed="rId3">
            <a:alphaModFix/>
          </a:blip>
          <a:stretch>
            <a:fillRect/>
          </a:stretch>
        </p:blipFill>
        <p:spPr>
          <a:xfrm>
            <a:off x="0" y="1808985"/>
            <a:ext cx="8839199" cy="252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2015 Corporate-4x3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